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1"/>
  </p:notesMasterIdLst>
  <p:sldIdLst>
    <p:sldId id="256" r:id="rId3"/>
    <p:sldId id="2560" r:id="rId4"/>
    <p:sldId id="2556" r:id="rId5"/>
    <p:sldId id="2561" r:id="rId6"/>
    <p:sldId id="2557" r:id="rId7"/>
    <p:sldId id="2562" r:id="rId8"/>
    <p:sldId id="2558" r:id="rId9"/>
    <p:sldId id="2559" r:id="rId10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B8DE25C-F8A1-E2ED-2BA1-455CCCD84C51}" name="Jorge Alejandro Hidalgo López" initials="JH" userId="S::jhidalgo@icafe.cr::165ae0b1-4c40-4a51-b33d-0577af1465f0" providerId="AD"/>
  <p188:author id="{AE95C884-D084-C9DC-0CCA-D1FDF7D8394A}" name="MARIA VALERIA CORTES ARGUEDAS" initials="MC" userId="S::mcortesa@ulicori.net::8ca958ba-f199-46ff-81f1-9e8308162b65" providerId="AD"/>
  <p188:author id="{D3BC1BEE-A921-8A99-EEBF-820515B07BA4}" name="Alcides Quirós Madrigal" initials="AQ" userId="S::aquiros@icafe.cr::563ef6b0-44ac-4dc2-bb80-7730568c189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06CA"/>
    <a:srgbClr val="60FF4B"/>
    <a:srgbClr val="FF3300"/>
    <a:srgbClr val="00B0F0"/>
    <a:srgbClr val="002060"/>
    <a:srgbClr val="34507B"/>
    <a:srgbClr val="499057"/>
    <a:srgbClr val="83A589"/>
    <a:srgbClr val="6DA67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E35C77-E295-403C-8BB1-C7ACCF37FF2B}" v="10" dt="2026-08-18T18:45:32.3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52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58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18" Type="http://schemas.microsoft.com/office/2018/10/relationships/authors" Target="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an Carlos Castillo Molina" userId="3321f39d-c43d-4dc1-aab8-e37c264880eb" providerId="ADAL" clId="{CF0E7DC8-4F83-4E08-A75A-7ECE842A8D81}"/>
    <pc:docChg chg="undo redo custSel addSld modSld">
      <pc:chgData name="Juan Carlos Castillo Molina" userId="3321f39d-c43d-4dc1-aab8-e37c264880eb" providerId="ADAL" clId="{CF0E7DC8-4F83-4E08-A75A-7ECE842A8D81}" dt="2026-08-18T18:45:43.118" v="867" actId="14100"/>
      <pc:docMkLst>
        <pc:docMk/>
      </pc:docMkLst>
      <pc:sldChg chg="modSp mod">
        <pc:chgData name="Juan Carlos Castillo Molina" userId="3321f39d-c43d-4dc1-aab8-e37c264880eb" providerId="ADAL" clId="{CF0E7DC8-4F83-4E08-A75A-7ECE842A8D81}" dt="2026-08-18T16:42:33.097" v="737" actId="20577"/>
        <pc:sldMkLst>
          <pc:docMk/>
          <pc:sldMk cId="4284725626" sldId="256"/>
        </pc:sldMkLst>
        <pc:spChg chg="mod">
          <ac:chgData name="Juan Carlos Castillo Molina" userId="3321f39d-c43d-4dc1-aab8-e37c264880eb" providerId="ADAL" clId="{CF0E7DC8-4F83-4E08-A75A-7ECE842A8D81}" dt="2026-08-18T16:42:33.097" v="737" actId="20577"/>
          <ac:spMkLst>
            <pc:docMk/>
            <pc:sldMk cId="4284725626" sldId="256"/>
            <ac:spMk id="6" creationId="{36AB1472-46B9-4B0A-99DC-7E1FA61E84DC}"/>
          </ac:spMkLst>
        </pc:spChg>
      </pc:sldChg>
      <pc:sldChg chg="addSp delSp modSp mod">
        <pc:chgData name="Juan Carlos Castillo Molina" userId="3321f39d-c43d-4dc1-aab8-e37c264880eb" providerId="ADAL" clId="{CF0E7DC8-4F83-4E08-A75A-7ECE842A8D81}" dt="2026-08-18T18:16:06.842" v="834" actId="20577"/>
        <pc:sldMkLst>
          <pc:docMk/>
          <pc:sldMk cId="263347290" sldId="2556"/>
        </pc:sldMkLst>
        <pc:spChg chg="mod">
          <ac:chgData name="Juan Carlos Castillo Molina" userId="3321f39d-c43d-4dc1-aab8-e37c264880eb" providerId="ADAL" clId="{CF0E7DC8-4F83-4E08-A75A-7ECE842A8D81}" dt="2026-08-18T16:43:01.309" v="768" actId="20577"/>
          <ac:spMkLst>
            <pc:docMk/>
            <pc:sldMk cId="263347290" sldId="2556"/>
            <ac:spMk id="3" creationId="{87308295-AB40-3C40-F446-14DB01B3212A}"/>
          </ac:spMkLst>
        </pc:spChg>
        <pc:spChg chg="mod">
          <ac:chgData name="Juan Carlos Castillo Molina" userId="3321f39d-c43d-4dc1-aab8-e37c264880eb" providerId="ADAL" clId="{CF0E7DC8-4F83-4E08-A75A-7ECE842A8D81}" dt="2026-08-18T16:43:09.658" v="776" actId="20577"/>
          <ac:spMkLst>
            <pc:docMk/>
            <pc:sldMk cId="263347290" sldId="2556"/>
            <ac:spMk id="6" creationId="{468EEE38-E13C-E44E-E391-DD72497BAF3F}"/>
          </ac:spMkLst>
        </pc:spChg>
        <pc:graphicFrameChg chg="add mod modGraphic">
          <ac:chgData name="Juan Carlos Castillo Molina" userId="3321f39d-c43d-4dc1-aab8-e37c264880eb" providerId="ADAL" clId="{CF0E7DC8-4F83-4E08-A75A-7ECE842A8D81}" dt="2026-08-18T18:03:40.946" v="820" actId="14100"/>
          <ac:graphicFrameMkLst>
            <pc:docMk/>
            <pc:sldMk cId="263347290" sldId="2556"/>
            <ac:graphicFrameMk id="5" creationId="{8ACCF4DD-A8C3-282B-C791-62C38C331588}"/>
          </ac:graphicFrameMkLst>
        </pc:graphicFrameChg>
        <pc:graphicFrameChg chg="add mod modGraphic">
          <ac:chgData name="Juan Carlos Castillo Molina" userId="3321f39d-c43d-4dc1-aab8-e37c264880eb" providerId="ADAL" clId="{CF0E7DC8-4F83-4E08-A75A-7ECE842A8D81}" dt="2026-08-18T18:16:06.842" v="834" actId="20577"/>
          <ac:graphicFrameMkLst>
            <pc:docMk/>
            <pc:sldMk cId="263347290" sldId="2556"/>
            <ac:graphicFrameMk id="9" creationId="{37676D32-7F39-E8A1-9974-32FF1DC011B1}"/>
          </ac:graphicFrameMkLst>
        </pc:graphicFrameChg>
        <pc:graphicFrameChg chg="add del mod modGraphic">
          <ac:chgData name="Juan Carlos Castillo Molina" userId="3321f39d-c43d-4dc1-aab8-e37c264880eb" providerId="ADAL" clId="{CF0E7DC8-4F83-4E08-A75A-7ECE842A8D81}" dt="2026-08-18T16:42:54.571" v="763" actId="478"/>
          <ac:graphicFrameMkLst>
            <pc:docMk/>
            <pc:sldMk cId="263347290" sldId="2556"/>
            <ac:graphicFrameMk id="10" creationId="{5F382271-ED52-E5CB-0B42-1BE1DBB66015}"/>
          </ac:graphicFrameMkLst>
        </pc:graphicFrameChg>
        <pc:graphicFrameChg chg="add del mod modGraphic">
          <ac:chgData name="Juan Carlos Castillo Molina" userId="3321f39d-c43d-4dc1-aab8-e37c264880eb" providerId="ADAL" clId="{CF0E7DC8-4F83-4E08-A75A-7ECE842A8D81}" dt="2026-08-18T16:42:57.477" v="764" actId="478"/>
          <ac:graphicFrameMkLst>
            <pc:docMk/>
            <pc:sldMk cId="263347290" sldId="2556"/>
            <ac:graphicFrameMk id="11" creationId="{5974309A-FAF9-5868-32CE-22A3553B4712}"/>
          </ac:graphicFrameMkLst>
        </pc:graphicFrameChg>
      </pc:sldChg>
      <pc:sldChg chg="addSp delSp modSp mod">
        <pc:chgData name="Juan Carlos Castillo Molina" userId="3321f39d-c43d-4dc1-aab8-e37c264880eb" providerId="ADAL" clId="{CF0E7DC8-4F83-4E08-A75A-7ECE842A8D81}" dt="2026-08-18T17:23:51.894" v="804" actId="1076"/>
        <pc:sldMkLst>
          <pc:docMk/>
          <pc:sldMk cId="4186037163" sldId="2557"/>
        </pc:sldMkLst>
        <pc:spChg chg="mod">
          <ac:chgData name="Juan Carlos Castillo Molina" userId="3321f39d-c43d-4dc1-aab8-e37c264880eb" providerId="ADAL" clId="{CF0E7DC8-4F83-4E08-A75A-7ECE842A8D81}" dt="2026-08-18T16:43:21.526" v="785" actId="20577"/>
          <ac:spMkLst>
            <pc:docMk/>
            <pc:sldMk cId="4186037163" sldId="2557"/>
            <ac:spMk id="8" creationId="{46489F10-1B1C-29DE-B8AD-88D46430E4AD}"/>
          </ac:spMkLst>
        </pc:spChg>
        <pc:graphicFrameChg chg="add del mod modGraphic">
          <ac:chgData name="Juan Carlos Castillo Molina" userId="3321f39d-c43d-4dc1-aab8-e37c264880eb" providerId="ADAL" clId="{CF0E7DC8-4F83-4E08-A75A-7ECE842A8D81}" dt="2026-08-18T16:43:23.829" v="786" actId="478"/>
          <ac:graphicFrameMkLst>
            <pc:docMk/>
            <pc:sldMk cId="4186037163" sldId="2557"/>
            <ac:graphicFrameMk id="2" creationId="{A08BE158-57A3-CEE9-19DA-7CC1ADA15154}"/>
          </ac:graphicFrameMkLst>
        </pc:graphicFrameChg>
        <pc:graphicFrameChg chg="add mod modGraphic">
          <ac:chgData name="Juan Carlos Castillo Molina" userId="3321f39d-c43d-4dc1-aab8-e37c264880eb" providerId="ADAL" clId="{CF0E7DC8-4F83-4E08-A75A-7ECE842A8D81}" dt="2026-08-18T17:23:51.894" v="804" actId="1076"/>
          <ac:graphicFrameMkLst>
            <pc:docMk/>
            <pc:sldMk cId="4186037163" sldId="2557"/>
            <ac:graphicFrameMk id="3" creationId="{BDBCEBDE-61F0-D3FA-FE59-57308F08FA42}"/>
          </ac:graphicFrameMkLst>
        </pc:graphicFrameChg>
      </pc:sldChg>
      <pc:sldChg chg="addSp delSp modSp mod">
        <pc:chgData name="Juan Carlos Castillo Molina" userId="3321f39d-c43d-4dc1-aab8-e37c264880eb" providerId="ADAL" clId="{CF0E7DC8-4F83-4E08-A75A-7ECE842A8D81}" dt="2026-08-18T18:21:12.274" v="854" actId="14100"/>
        <pc:sldMkLst>
          <pc:docMk/>
          <pc:sldMk cId="1636667196" sldId="2558"/>
        </pc:sldMkLst>
        <pc:spChg chg="mod">
          <ac:chgData name="Juan Carlos Castillo Molina" userId="3321f39d-c43d-4dc1-aab8-e37c264880eb" providerId="ADAL" clId="{CF0E7DC8-4F83-4E08-A75A-7ECE842A8D81}" dt="2026-08-18T16:43:41.394" v="793" actId="20577"/>
          <ac:spMkLst>
            <pc:docMk/>
            <pc:sldMk cId="1636667196" sldId="2558"/>
            <ac:spMk id="4" creationId="{A60CFAD0-C18E-8430-5653-649ADF4BEE77}"/>
          </ac:spMkLst>
        </pc:spChg>
        <pc:graphicFrameChg chg="add del mod modGraphic">
          <ac:chgData name="Juan Carlos Castillo Molina" userId="3321f39d-c43d-4dc1-aab8-e37c264880eb" providerId="ADAL" clId="{CF0E7DC8-4F83-4E08-A75A-7ECE842A8D81}" dt="2026-08-18T16:43:31.500" v="788" actId="478"/>
          <ac:graphicFrameMkLst>
            <pc:docMk/>
            <pc:sldMk cId="1636667196" sldId="2558"/>
            <ac:graphicFrameMk id="5" creationId="{158D7228-FF1F-73DD-04AB-9412488C9042}"/>
          </ac:graphicFrameMkLst>
        </pc:graphicFrameChg>
        <pc:graphicFrameChg chg="add del mod">
          <ac:chgData name="Juan Carlos Castillo Molina" userId="3321f39d-c43d-4dc1-aab8-e37c264880eb" providerId="ADAL" clId="{CF0E7DC8-4F83-4E08-A75A-7ECE842A8D81}" dt="2026-08-18T18:20:50.671" v="845" actId="478"/>
          <ac:graphicFrameMkLst>
            <pc:docMk/>
            <pc:sldMk cId="1636667196" sldId="2558"/>
            <ac:graphicFrameMk id="6" creationId="{7C91938B-C033-45A8-B772-192C7F469E4B}"/>
          </ac:graphicFrameMkLst>
        </pc:graphicFrameChg>
        <pc:graphicFrameChg chg="add mod modGraphic">
          <ac:chgData name="Juan Carlos Castillo Molina" userId="3321f39d-c43d-4dc1-aab8-e37c264880eb" providerId="ADAL" clId="{CF0E7DC8-4F83-4E08-A75A-7ECE842A8D81}" dt="2026-08-18T18:20:49.284" v="844" actId="14100"/>
          <ac:graphicFrameMkLst>
            <pc:docMk/>
            <pc:sldMk cId="1636667196" sldId="2558"/>
            <ac:graphicFrameMk id="7" creationId="{F8497D94-F95C-0DB9-424F-6767EB9BD68F}"/>
          </ac:graphicFrameMkLst>
        </pc:graphicFrameChg>
        <pc:graphicFrameChg chg="add mod">
          <ac:chgData name="Juan Carlos Castillo Molina" userId="3321f39d-c43d-4dc1-aab8-e37c264880eb" providerId="ADAL" clId="{CF0E7DC8-4F83-4E08-A75A-7ECE842A8D81}" dt="2026-08-18T18:21:12.274" v="854" actId="14100"/>
          <ac:graphicFrameMkLst>
            <pc:docMk/>
            <pc:sldMk cId="1636667196" sldId="2558"/>
            <ac:graphicFrameMk id="8" creationId="{7C91938B-C033-45A8-B772-192C7F469E4B}"/>
          </ac:graphicFrameMkLst>
        </pc:graphicFrameChg>
      </pc:sldChg>
      <pc:sldChg chg="addSp delSp modSp mod">
        <pc:chgData name="Juan Carlos Castillo Molina" userId="3321f39d-c43d-4dc1-aab8-e37c264880eb" providerId="ADAL" clId="{CF0E7DC8-4F83-4E08-A75A-7ECE842A8D81}" dt="2026-08-18T18:22:10.836" v="861" actId="1076"/>
        <pc:sldMkLst>
          <pc:docMk/>
          <pc:sldMk cId="1991370206" sldId="2559"/>
        </pc:sldMkLst>
        <pc:spChg chg="mod">
          <ac:chgData name="Juan Carlos Castillo Molina" userId="3321f39d-c43d-4dc1-aab8-e37c264880eb" providerId="ADAL" clId="{CF0E7DC8-4F83-4E08-A75A-7ECE842A8D81}" dt="2026-08-04T17:57:47.874" v="633" actId="20577"/>
          <ac:spMkLst>
            <pc:docMk/>
            <pc:sldMk cId="1991370206" sldId="2559"/>
            <ac:spMk id="3" creationId="{17FB8DA8-45C0-2404-B43D-2AC245B93FBC}"/>
          </ac:spMkLst>
        </pc:spChg>
        <pc:spChg chg="mod">
          <ac:chgData name="Juan Carlos Castillo Molina" userId="3321f39d-c43d-4dc1-aab8-e37c264880eb" providerId="ADAL" clId="{CF0E7DC8-4F83-4E08-A75A-7ECE842A8D81}" dt="2026-08-18T16:43:37.760" v="791" actId="20577"/>
          <ac:spMkLst>
            <pc:docMk/>
            <pc:sldMk cId="1991370206" sldId="2559"/>
            <ac:spMk id="4" creationId="{2B426963-1096-9604-3DE9-AE1AC8FC6352}"/>
          </ac:spMkLst>
        </pc:spChg>
        <pc:graphicFrameChg chg="add mod modGraphic">
          <ac:chgData name="Juan Carlos Castillo Molina" userId="3321f39d-c43d-4dc1-aab8-e37c264880eb" providerId="ADAL" clId="{CF0E7DC8-4F83-4E08-A75A-7ECE842A8D81}" dt="2026-08-18T18:22:10.836" v="861" actId="1076"/>
          <ac:graphicFrameMkLst>
            <pc:docMk/>
            <pc:sldMk cId="1991370206" sldId="2559"/>
            <ac:graphicFrameMk id="5" creationId="{C744C1BF-09B7-5D4D-B0D3-BC8D449CFFE6}"/>
          </ac:graphicFrameMkLst>
        </pc:graphicFrameChg>
        <pc:graphicFrameChg chg="add del mod modGraphic">
          <ac:chgData name="Juan Carlos Castillo Molina" userId="3321f39d-c43d-4dc1-aab8-e37c264880eb" providerId="ADAL" clId="{CF0E7DC8-4F83-4E08-A75A-7ECE842A8D81}" dt="2026-08-18T16:43:34.497" v="789" actId="478"/>
          <ac:graphicFrameMkLst>
            <pc:docMk/>
            <pc:sldMk cId="1991370206" sldId="2559"/>
            <ac:graphicFrameMk id="6" creationId="{7657B578-66C1-0EA2-94DD-3C68945BDB6B}"/>
          </ac:graphicFrameMkLst>
        </pc:graphicFrameChg>
      </pc:sldChg>
      <pc:sldChg chg="addSp delSp modSp mod">
        <pc:chgData name="Juan Carlos Castillo Molina" userId="3321f39d-c43d-4dc1-aab8-e37c264880eb" providerId="ADAL" clId="{CF0E7DC8-4F83-4E08-A75A-7ECE842A8D81}" dt="2026-08-18T16:45:37.765" v="797" actId="1076"/>
        <pc:sldMkLst>
          <pc:docMk/>
          <pc:sldMk cId="1480523509" sldId="2560"/>
        </pc:sldMkLst>
        <pc:spChg chg="mod">
          <ac:chgData name="Juan Carlos Castillo Molina" userId="3321f39d-c43d-4dc1-aab8-e37c264880eb" providerId="ADAL" clId="{CF0E7DC8-4F83-4E08-A75A-7ECE842A8D81}" dt="2026-08-18T16:42:43.569" v="755" actId="20577"/>
          <ac:spMkLst>
            <pc:docMk/>
            <pc:sldMk cId="1480523509" sldId="2560"/>
            <ac:spMk id="13" creationId="{FA668C88-CCA5-236F-DB43-5BB14BEE2208}"/>
          </ac:spMkLst>
        </pc:spChg>
        <pc:spChg chg="mod">
          <ac:chgData name="Juan Carlos Castillo Molina" userId="3321f39d-c43d-4dc1-aab8-e37c264880eb" providerId="ADAL" clId="{CF0E7DC8-4F83-4E08-A75A-7ECE842A8D81}" dt="2026-08-18T16:42:51.115" v="762" actId="20577"/>
          <ac:spMkLst>
            <pc:docMk/>
            <pc:sldMk cId="1480523509" sldId="2560"/>
            <ac:spMk id="14" creationId="{ED9C0109-8FE2-7AA7-B0C9-DA1EFF2B43DF}"/>
          </ac:spMkLst>
        </pc:spChg>
        <pc:graphicFrameChg chg="add mod">
          <ac:chgData name="Juan Carlos Castillo Molina" userId="3321f39d-c43d-4dc1-aab8-e37c264880eb" providerId="ADAL" clId="{CF0E7DC8-4F83-4E08-A75A-7ECE842A8D81}" dt="2026-08-18T16:45:37.765" v="797" actId="1076"/>
          <ac:graphicFrameMkLst>
            <pc:docMk/>
            <pc:sldMk cId="1480523509" sldId="2560"/>
            <ac:graphicFrameMk id="2" creationId="{2BDC2364-03D7-C791-DB1C-6EF0F40EC6F5}"/>
          </ac:graphicFrameMkLst>
        </pc:graphicFrameChg>
        <pc:graphicFrameChg chg="add del mod">
          <ac:chgData name="Juan Carlos Castillo Molina" userId="3321f39d-c43d-4dc1-aab8-e37c264880eb" providerId="ADAL" clId="{CF0E7DC8-4F83-4E08-A75A-7ECE842A8D81}" dt="2026-08-18T16:42:46.678" v="756" actId="478"/>
          <ac:graphicFrameMkLst>
            <pc:docMk/>
            <pc:sldMk cId="1480523509" sldId="2560"/>
            <ac:graphicFrameMk id="3" creationId="{CCEC85A2-F207-38DA-90E2-12ECD96C0F81}"/>
          </ac:graphicFrameMkLst>
        </pc:graphicFrameChg>
      </pc:sldChg>
      <pc:sldChg chg="addSp delSp modSp add mod">
        <pc:chgData name="Juan Carlos Castillo Molina" userId="3321f39d-c43d-4dc1-aab8-e37c264880eb" providerId="ADAL" clId="{CF0E7DC8-4F83-4E08-A75A-7ECE842A8D81}" dt="2026-08-18T18:45:43.118" v="867" actId="14100"/>
        <pc:sldMkLst>
          <pc:docMk/>
          <pc:sldMk cId="1295303183" sldId="2561"/>
        </pc:sldMkLst>
        <pc:spChg chg="mod">
          <ac:chgData name="Juan Carlos Castillo Molina" userId="3321f39d-c43d-4dc1-aab8-e37c264880eb" providerId="ADAL" clId="{CF0E7DC8-4F83-4E08-A75A-7ECE842A8D81}" dt="2026-08-04T16:37:02.943" v="524" actId="20577"/>
          <ac:spMkLst>
            <pc:docMk/>
            <pc:sldMk cId="1295303183" sldId="2561"/>
            <ac:spMk id="2" creationId="{8EEDF060-A856-95D9-BF33-C91358C8E16E}"/>
          </ac:spMkLst>
        </pc:spChg>
        <pc:spChg chg="mod">
          <ac:chgData name="Juan Carlos Castillo Molina" userId="3321f39d-c43d-4dc1-aab8-e37c264880eb" providerId="ADAL" clId="{CF0E7DC8-4F83-4E08-A75A-7ECE842A8D81}" dt="2026-08-18T16:43:16.619" v="781" actId="20577"/>
          <ac:spMkLst>
            <pc:docMk/>
            <pc:sldMk cId="1295303183" sldId="2561"/>
            <ac:spMk id="3" creationId="{2003DEE0-CD2D-530B-7F1C-3A6F1C6D814D}"/>
          </ac:spMkLst>
        </pc:spChg>
        <pc:graphicFrameChg chg="add del mod modGraphic">
          <ac:chgData name="Juan Carlos Castillo Molina" userId="3321f39d-c43d-4dc1-aab8-e37c264880eb" providerId="ADAL" clId="{CF0E7DC8-4F83-4E08-A75A-7ECE842A8D81}" dt="2026-08-18T18:45:30.636" v="862" actId="478"/>
          <ac:graphicFrameMkLst>
            <pc:docMk/>
            <pc:sldMk cId="1295303183" sldId="2561"/>
            <ac:graphicFrameMk id="5" creationId="{5B0D62C5-970A-6B39-872F-58FE54D1C24E}"/>
          </ac:graphicFrameMkLst>
        </pc:graphicFrameChg>
        <pc:graphicFrameChg chg="add mod modGraphic">
          <ac:chgData name="Juan Carlos Castillo Molina" userId="3321f39d-c43d-4dc1-aab8-e37c264880eb" providerId="ADAL" clId="{CF0E7DC8-4F83-4E08-A75A-7ECE842A8D81}" dt="2026-08-18T18:45:43.118" v="867" actId="14100"/>
          <ac:graphicFrameMkLst>
            <pc:docMk/>
            <pc:sldMk cId="1295303183" sldId="2561"/>
            <ac:graphicFrameMk id="6" creationId="{B0B145FF-200C-9C22-0B13-84377F5F2189}"/>
          </ac:graphicFrameMkLst>
        </pc:graphicFrameChg>
        <pc:graphicFrameChg chg="add del mod modGraphic">
          <ac:chgData name="Juan Carlos Castillo Molina" userId="3321f39d-c43d-4dc1-aab8-e37c264880eb" providerId="ADAL" clId="{CF0E7DC8-4F83-4E08-A75A-7ECE842A8D81}" dt="2026-08-18T16:43:13.321" v="777" actId="478"/>
          <ac:graphicFrameMkLst>
            <pc:docMk/>
            <pc:sldMk cId="1295303183" sldId="2561"/>
            <ac:graphicFrameMk id="6" creationId="{C8830A2D-B380-1916-6D73-82AB25F6D431}"/>
          </ac:graphicFrameMkLst>
        </pc:graphicFrameChg>
      </pc:sldChg>
      <pc:sldChg chg="addSp delSp modSp add mod">
        <pc:chgData name="Juan Carlos Castillo Molina" userId="3321f39d-c43d-4dc1-aab8-e37c264880eb" providerId="ADAL" clId="{CF0E7DC8-4F83-4E08-A75A-7ECE842A8D81}" dt="2026-08-18T17:37:44.992" v="815" actId="1076"/>
        <pc:sldMkLst>
          <pc:docMk/>
          <pc:sldMk cId="11013152" sldId="2562"/>
        </pc:sldMkLst>
        <pc:spChg chg="mod">
          <ac:chgData name="Juan Carlos Castillo Molina" userId="3321f39d-c43d-4dc1-aab8-e37c264880eb" providerId="ADAL" clId="{CF0E7DC8-4F83-4E08-A75A-7ECE842A8D81}" dt="2026-08-04T16:37:12.157" v="529" actId="20577"/>
          <ac:spMkLst>
            <pc:docMk/>
            <pc:sldMk cId="11013152" sldId="2562"/>
            <ac:spMk id="7" creationId="{0D253409-8E6F-D4A5-71F6-EF24DFA5BC67}"/>
          </ac:spMkLst>
        </pc:spChg>
        <pc:spChg chg="mod">
          <ac:chgData name="Juan Carlos Castillo Molina" userId="3321f39d-c43d-4dc1-aab8-e37c264880eb" providerId="ADAL" clId="{CF0E7DC8-4F83-4E08-A75A-7ECE842A8D81}" dt="2026-08-18T16:43:45.227" v="795" actId="20577"/>
          <ac:spMkLst>
            <pc:docMk/>
            <pc:sldMk cId="11013152" sldId="2562"/>
            <ac:spMk id="8" creationId="{095E6C09-DA4D-A64F-3C9D-CB35E8080614}"/>
          </ac:spMkLst>
        </pc:spChg>
        <pc:graphicFrameChg chg="add mod modGraphic">
          <ac:chgData name="Juan Carlos Castillo Molina" userId="3321f39d-c43d-4dc1-aab8-e37c264880eb" providerId="ADAL" clId="{CF0E7DC8-4F83-4E08-A75A-7ECE842A8D81}" dt="2026-08-18T17:37:44.992" v="815" actId="1076"/>
          <ac:graphicFrameMkLst>
            <pc:docMk/>
            <pc:sldMk cId="11013152" sldId="2562"/>
            <ac:graphicFrameMk id="2" creationId="{A0F2AE1A-9E15-E26B-CF1E-8D3EAB3B784C}"/>
          </ac:graphicFrameMkLst>
        </pc:graphicFrameChg>
        <pc:graphicFrameChg chg="add del mod modGraphic">
          <ac:chgData name="Juan Carlos Castillo Molina" userId="3321f39d-c43d-4dc1-aab8-e37c264880eb" providerId="ADAL" clId="{CF0E7DC8-4F83-4E08-A75A-7ECE842A8D81}" dt="2026-08-18T16:43:27.999" v="787" actId="478"/>
          <ac:graphicFrameMkLst>
            <pc:docMk/>
            <pc:sldMk cId="11013152" sldId="2562"/>
            <ac:graphicFrameMk id="3" creationId="{A2B4B756-10D1-5DD1-343B-E31A9AEBB24B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'Diap 6'!$O$185</c:f>
              <c:strCache>
                <c:ptCount val="1"/>
                <c:pt idx="0">
                  <c:v>Precio Promedio Exportacion USD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90F-4C3F-B28D-6792E4566974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solidFill>
                  <a:srgbClr val="7030A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D90F-4C3F-B28D-6792E4566974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D90F-4C3F-B28D-6792E4566974}"/>
              </c:ext>
            </c:extLst>
          </c:dPt>
          <c:dLbls>
            <c:dLbl>
              <c:idx val="0"/>
              <c:layout>
                <c:manualLayout>
                  <c:x val="-2.0492588145942216E-2"/>
                  <c:y val="-2.74961291138040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90F-4C3F-B28D-6792E4566974}"/>
                </c:ext>
              </c:extLst>
            </c:dLbl>
            <c:dLbl>
              <c:idx val="1"/>
              <c:layout>
                <c:manualLayout>
                  <c:x val="-1.3593218643346504E-3"/>
                  <c:y val="1.85644542050462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90F-4C3F-B28D-6792E4566974}"/>
                </c:ext>
              </c:extLst>
            </c:dLbl>
            <c:dLbl>
              <c:idx val="2"/>
              <c:layout>
                <c:manualLayout>
                  <c:x val="2.0590847261088736E-2"/>
                  <c:y val="-5.01635251923593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90F-4C3F-B28D-6792E456697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'Diap 6'!$Q$184:$S$184</c:f>
              <c:strCache>
                <c:ptCount val="3"/>
                <c:pt idx="0">
                  <c:v>2023-2024</c:v>
                </c:pt>
                <c:pt idx="1">
                  <c:v> 2024-2025 </c:v>
                </c:pt>
                <c:pt idx="2">
                  <c:v> 2025-2026 </c:v>
                </c:pt>
              </c:strCache>
            </c:strRef>
          </c:cat>
          <c:val>
            <c:numRef>
              <c:f>'Diap 6'!$Q$185:$S$185</c:f>
              <c:numCache>
                <c:formatCode>_(* #,##0.00_);_(* \(#,##0.00\);_(* "-"??_);_(@_)</c:formatCode>
                <c:ptCount val="3"/>
                <c:pt idx="0">
                  <c:v>226.73</c:v>
                </c:pt>
                <c:pt idx="1">
                  <c:v>302.77</c:v>
                </c:pt>
                <c:pt idx="2">
                  <c:v>339.48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90F-4C3F-B28D-6792E45669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40128896"/>
        <c:axId val="1015779808"/>
      </c:barChart>
      <c:lineChart>
        <c:grouping val="standard"/>
        <c:varyColors val="0"/>
        <c:ser>
          <c:idx val="1"/>
          <c:order val="1"/>
          <c:tx>
            <c:strRef>
              <c:f>'Diap 6'!$O$186</c:f>
              <c:strCache>
                <c:ptCount val="1"/>
                <c:pt idx="0">
                  <c:v>Precio Promedio CN CRC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'Diap 6'!$Q$184:$S$184</c:f>
              <c:strCache>
                <c:ptCount val="3"/>
                <c:pt idx="0">
                  <c:v>2023-2024</c:v>
                </c:pt>
                <c:pt idx="1">
                  <c:v> 2024-2025 </c:v>
                </c:pt>
                <c:pt idx="2">
                  <c:v> 2025-2026 </c:v>
                </c:pt>
              </c:strCache>
            </c:strRef>
          </c:cat>
          <c:val>
            <c:numRef>
              <c:f>'Diap 6'!$Q$186:$S$186</c:f>
              <c:numCache>
                <c:formatCode>_(* #,##0.00_);_(* \(#,##0.00\);_(* "-"??_);_(@_)</c:formatCode>
                <c:ptCount val="3"/>
                <c:pt idx="0">
                  <c:v>1946.74</c:v>
                </c:pt>
                <c:pt idx="1">
                  <c:v>3118.52</c:v>
                </c:pt>
                <c:pt idx="2">
                  <c:v>2898.5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D90F-4C3F-B28D-6792E45669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78251136"/>
        <c:axId val="1454926112"/>
      </c:lineChart>
      <c:catAx>
        <c:axId val="1778251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54926112"/>
        <c:crosses val="autoZero"/>
        <c:auto val="1"/>
        <c:lblAlgn val="ctr"/>
        <c:lblOffset val="100"/>
        <c:noMultiLvlLbl val="0"/>
      </c:catAx>
      <c:valAx>
        <c:axId val="1454926112"/>
        <c:scaling>
          <c:orientation val="minMax"/>
        </c:scaling>
        <c:delete val="0"/>
        <c:axPos val="l"/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8251136"/>
        <c:crosses val="autoZero"/>
        <c:crossBetween val="between"/>
      </c:valAx>
      <c:valAx>
        <c:axId val="1015779808"/>
        <c:scaling>
          <c:orientation val="minMax"/>
        </c:scaling>
        <c:delete val="0"/>
        <c:axPos val="r"/>
        <c:numFmt formatCode="_(* #,##0.00_);_(* \(#,##0.00\);_(* &quot;-&quot;??_);_(@_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0128896"/>
        <c:crosses val="max"/>
        <c:crossBetween val="between"/>
      </c:valAx>
      <c:catAx>
        <c:axId val="13401288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1577980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674458729137146"/>
          <c:y val="0.82001018188034058"/>
          <c:w val="0.34320514761922272"/>
          <c:h val="0.1632024270872440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D7B7C8-A469-4311-B95E-6D8224B95227}" type="datetimeFigureOut">
              <a:rPr lang="es-CR" smtClean="0"/>
              <a:t>18/8/2026</a:t>
            </a:fld>
            <a:endParaRPr lang="es-C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A1F829-7979-4A36-9F32-90186E00557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970213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03BDD5-A8A1-C67F-A38C-78DF56A27E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53A175E-A8FE-209C-5D4D-846C87B566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5F51D93-06A6-0FE2-B7B4-91EB0F7EF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18/8/2026</a:t>
            </a:fld>
            <a:endParaRPr lang="es-CR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52CBB32-D4A6-3B98-7983-5F72A5A47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B08B86-7823-6F6F-3341-50A964940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239446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D78662-1229-BBD9-ED4F-7CD2B84AD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E3AEC37-2495-F4F1-4A8A-F2C2D56B28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BD03268-2993-7362-01F1-7B178E45B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18/8/2026</a:t>
            </a:fld>
            <a:endParaRPr lang="es-CR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4B042B6-6F4A-7C61-D93E-AFB94BAE0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FF14E3-C893-C586-30D7-86F4A68A4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63927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032230C-A85B-DA07-4D1B-535A9CE64D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458E66A-9500-B34D-BF8A-A3A76218CF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6B7372-D8EB-BBF8-2960-38AA0B62E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18/8/2026</a:t>
            </a:fld>
            <a:endParaRPr lang="es-CR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0B7256-2066-58DB-5E1F-7A02A89CA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A92D311-6280-B163-5DC0-DD5828CD6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6685440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32286-C75B-6837-526E-F572947DE9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80AC37-C430-B844-8B13-2044354ACD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C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EAE584-E98E-FD30-B2A5-124DCE166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08/18/2026</a:t>
            </a:fld>
            <a:endParaRPr lang="en-C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C7C40-9D2F-5FA6-F84B-818B7C5CE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38657-BFB5-1532-1777-BC45808A5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22612918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B3416-9CED-258C-F651-F6F6DB2B7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837DD2-BE95-B682-DFA9-BAA64DBBFC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E097DF-4675-7875-F227-7876A35EC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08/18/2026</a:t>
            </a:fld>
            <a:endParaRPr lang="en-C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F2C80-8201-6548-4F6A-CEB74B046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7800C3-3587-2A78-79FD-505142D62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24593518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FD2BA-607F-AE7E-FE83-3ED8E6CB4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4A3514-E67A-5B6E-EBE8-75AD88BB6A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6F3730-93CC-F734-9106-35FC62EFF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08/18/2026</a:t>
            </a:fld>
            <a:endParaRPr lang="en-C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5DCE47-FB6C-6C99-89D5-55E805B3C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6291D6-1BD8-A371-5F2A-7BC046227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2491839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30A2C-314B-29E5-92E4-EC655289E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B4CB4-E963-C58C-81BA-3A6656A36F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8BBE9D-E295-76EF-B1E7-F0513D3D74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1C420A-428A-D6FE-0B48-C56F26E23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08/18/2026</a:t>
            </a:fld>
            <a:endParaRPr lang="en-C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C32624-9BCC-5B59-D557-CD33D5871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D940B9-5B13-03CE-ACC6-9B71E0C88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12768825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E6148-00D6-7913-FF90-2A6C57301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DBAE49-887B-5353-F8FF-7642200FEC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B1939A-29F6-0EAD-9CFD-4CEE1DD6A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45D03F-8F2E-3175-BAAD-4CAD5000C0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6F954D-BD4C-002E-713D-A341E50B26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6AF955-07FA-8CD6-6EFD-B31216EB9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08/18/2026</a:t>
            </a:fld>
            <a:endParaRPr lang="en-C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A3D9CF-1B95-00C7-4D86-7F993CD69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81696B-87BF-DBEB-1CC5-CB02DC7E2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41002301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C0889-9AFE-0020-7B22-F4BF5558A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58B8A8-E539-3452-CF90-740503173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08/18/2026</a:t>
            </a:fld>
            <a:endParaRPr lang="en-C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6B75B9-1E77-1C90-7B00-10F356F64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E13689-AC1E-8687-D9CB-F47D0427E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42173789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E40444-00C6-4237-C3DB-5147D41C6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08/18/2026</a:t>
            </a:fld>
            <a:endParaRPr lang="en-C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BB4870-8A94-6680-F0CE-8E04AAE2C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F56609-B07A-9958-C788-758A2EE91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36917317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351AF-487A-4ABF-2BCE-E233C91A0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E4B6CD-F6D1-50BA-12B6-9E99624F8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7E6C40-4C5B-DFFB-1C41-49E9F08EAD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1680A9-A3DA-C94E-3E1B-C798A1E41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08/18/2026</a:t>
            </a:fld>
            <a:endParaRPr lang="en-C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D49A65-3155-1A40-B9FE-B689541A2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AF928F-38D2-947D-C205-DEE2A5EA5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1274484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843C13-8368-2EAD-F8D8-AE91DF944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D97D5E9-D620-70BB-9103-FF1D67B600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601D6F6-57F9-7815-53C4-42D42917D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18/8/2026</a:t>
            </a:fld>
            <a:endParaRPr lang="es-CR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324964D-CA93-E897-B6DA-4C61670B0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CA21D0-15B6-2E49-6622-2A0DAFEB5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3674197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EF876-C354-9A9F-44F7-7DB63BF32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2266A2-BF42-A5FA-B286-A55FFD8BC5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9406D9-BF47-A165-AD0A-C956F94C35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10AE78-519C-2918-6E55-12751047B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08/18/2026</a:t>
            </a:fld>
            <a:endParaRPr lang="en-C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A2A150-0427-6777-630B-FFF6FD9B8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1D5CCA-92CE-7625-FE5C-A75F03C04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22898753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4CE9D-C297-D828-F0BC-0721880F4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800CA0-C839-E89D-47F1-8DB01358C8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70C479-3B81-5FF0-21C2-C63DF2B90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08/18/2026</a:t>
            </a:fld>
            <a:endParaRPr lang="en-C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BC98F-A5B9-EF76-F4C0-960323B72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C1F3B-DF8A-622B-9E8E-F0C51DCA8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15856560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0CBF9C-1685-8D6B-6636-F551E17054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C715B4-F1C7-CFA0-31EE-969531447E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FAECD3-6A6A-C18A-074A-17604A4EC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08/18/2026</a:t>
            </a:fld>
            <a:endParaRPr lang="en-C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47FB68-ED08-57AF-94E3-13BF58F02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CC40B4-D1B1-0105-9D5F-807E37BF4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1934955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DCDD0E-2088-61C9-7539-47C5F3FE6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77C9777-449B-11E6-BED1-925DB4ED8D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722101B-6C94-4F45-F9A7-EA10DE951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18/8/2026</a:t>
            </a:fld>
            <a:endParaRPr lang="es-CR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E94393-91AC-BFC7-6206-E8091606C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D8A2C4B-301B-DA52-826C-AEEAC0F2E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991440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9CA498-6434-F28F-CE89-FA9E7F374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F5C7EBC-1B70-032A-614F-B47BCCFB46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FD85FDE-7A5D-0BF0-71EC-95EE214776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A519B95-71E4-9746-D0F1-E057D4940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18/8/2026</a:t>
            </a:fld>
            <a:endParaRPr lang="es-CR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5C4AE0D-23C5-5B3E-B798-8CCB14167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A29B012-C15C-5E96-40FA-A717C3E39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945258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007A3E-4988-FE20-F418-0E4C84556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BE395AB-F06A-C957-D0DB-B739989C16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04D3E34-2D4D-AA8F-C0FB-9371CB217E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122E46C-4F7D-926A-D5D4-D289AB1358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103A4B1-EC34-312E-D9A2-D12EDAD31E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C02AF63-6DA5-071C-E96A-DFD95ADC4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18/8/2026</a:t>
            </a:fld>
            <a:endParaRPr lang="es-CR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E6D48E3-83B7-0BDE-41EB-2233DB3A8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FD08204-7965-8229-F59D-5E04ECAC9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4255070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1916D0-05D5-7FCF-1B6A-45696FB18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B88C9CC-A92C-6D83-33F5-350CB98E1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18/8/2026</a:t>
            </a:fld>
            <a:endParaRPr lang="es-CR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7AE3D17-CD70-E369-F898-E17EC6470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E98C345-512D-8E09-E191-0D9C33DC1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4151965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DA31D96-3F17-1126-D4A8-F36D13A2B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18/8/2026</a:t>
            </a:fld>
            <a:endParaRPr lang="es-CR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1AF8266-3B86-8507-170B-997C71BFD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2DD0F71-B6A8-2BB3-0688-C893987EA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961598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DCA8-59E7-0E48-FB3B-E053B134F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FE8E429-B9D2-2362-4379-A9FCB46D1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FB3A743-5207-57B7-BC8C-39280263C1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52CF8F1-6C0B-725E-ABB5-C581324E5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18/8/2026</a:t>
            </a:fld>
            <a:endParaRPr lang="es-CR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38A5D6-069D-6B68-1FC1-BEFE97B58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52336C9-12F5-6D33-B681-B76DB6B05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061807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255E5E-7993-7B4A-0198-A3482DFCA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AE9DB97-3871-39C1-64CF-0E3822AF52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EAD103A-BA38-6BC5-9374-C84FD40D15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69D796E-B22D-7C61-4D71-8860F8685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18/8/2026</a:t>
            </a:fld>
            <a:endParaRPr lang="es-CR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8AA224B-9AA4-9A41-A7BD-EA672FC79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28D4753-5EDA-665C-86A2-D7C3ECCD9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633058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999D51A-18E4-6E2D-68B7-AA28B7569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6435BA7-77CF-5EA8-E0DE-C22CAD8D7D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0B187F-A123-3FD5-A047-D5E09781A5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22874-C915-465C-9D23-2B6D09CEAEAA}" type="datetimeFigureOut">
              <a:rPr lang="es-CR" smtClean="0"/>
              <a:t>18/8/2026</a:t>
            </a:fld>
            <a:endParaRPr lang="es-CR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50BE35-B896-0426-CA92-101C90F718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2059097-FCBB-A023-0BEC-CA37F45F55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09294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218A0E-A149-718E-891F-5957C1E22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908CBE-5191-B21E-F757-BFDB76A26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AA6DF-F2C5-4C50-2EF3-09F335E827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A8423-FCB1-3F44-8B45-B39BBC4A5316}" type="datetimeFigureOut">
              <a:rPr lang="en-CR" smtClean="0"/>
              <a:t>08/18/2026</a:t>
            </a:fld>
            <a:endParaRPr lang="en-C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550396-36FD-9F27-3B3D-542440306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95D09D-F76A-437F-E122-85D722B0B2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3630785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een and white rectangle with a white stripe&#10;&#10;Description automatically generated">
            <a:extLst>
              <a:ext uri="{FF2B5EF4-FFF2-40B4-BE49-F238E27FC236}">
                <a16:creationId xmlns:a16="http://schemas.microsoft.com/office/drawing/2014/main" id="{40DA24F7-812D-84CB-3E86-E7FC5BC20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6AB1472-46B9-4B0A-99DC-7E1FA61E84DC}"/>
              </a:ext>
            </a:extLst>
          </p:cNvPr>
          <p:cNvSpPr txBox="1"/>
          <p:nvPr/>
        </p:nvSpPr>
        <p:spPr>
          <a:xfrm>
            <a:off x="509954" y="3429000"/>
            <a:ext cx="1143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913E21"/>
                </a:solidFill>
                <a:latin typeface="Slenco Black" pitchFamily="2" charset="77"/>
              </a:rPr>
              <a:t>ESTADÍSTICA DE CAFÉ AL 17 DE AGOSTO 2026</a:t>
            </a:r>
          </a:p>
          <a:p>
            <a:pPr algn="ctr"/>
            <a:r>
              <a:rPr lang="es-ES" sz="3600" b="1" dirty="0">
                <a:solidFill>
                  <a:srgbClr val="913E21"/>
                </a:solidFill>
                <a:latin typeface="Slenco Black" pitchFamily="2" charset="77"/>
              </a:rPr>
              <a:t>COSECHA 2025-2026</a:t>
            </a:r>
          </a:p>
        </p:txBody>
      </p:sp>
    </p:spTree>
    <p:extLst>
      <p:ext uri="{BB962C8B-B14F-4D97-AF65-F5344CB8AC3E}">
        <p14:creationId xmlns:p14="http://schemas.microsoft.com/office/powerpoint/2010/main" val="4284725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2C5D7-544B-6F25-F0BB-B5803C2A2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AA79F80D-A427-4C6F-013B-77F2EF395B82}"/>
              </a:ext>
            </a:extLst>
          </p:cNvPr>
          <p:cNvSpPr txBox="1"/>
          <p:nvPr/>
        </p:nvSpPr>
        <p:spPr>
          <a:xfrm>
            <a:off x="0" y="218"/>
            <a:ext cx="7603200" cy="480131"/>
          </a:xfrm>
          <a:prstGeom prst="rect">
            <a:avLst/>
          </a:prstGeom>
          <a:solidFill>
            <a:srgbClr val="499057"/>
          </a:solidFill>
        </p:spPr>
        <p:txBody>
          <a:bodyPr wrap="square" rtlCol="0">
            <a:sp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defRPr kumimoji="0" sz="28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bg1"/>
                </a:solidFill>
              </a:rPr>
              <a:t>INFORME COMPARATIVO DE CAFÉ EN FRUTA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A668C88-CCA5-236F-DB43-5BB14BEE2208}"/>
              </a:ext>
            </a:extLst>
          </p:cNvPr>
          <p:cNvSpPr txBox="1"/>
          <p:nvPr/>
        </p:nvSpPr>
        <p:spPr>
          <a:xfrm>
            <a:off x="1097558" y="722720"/>
            <a:ext cx="10223498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endParaRPr lang="es-ES" sz="16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s-ES" sz="20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(EN FANEGAS) A la quincena del 1 al 15 de Agosto de cada año</a:t>
            </a:r>
          </a:p>
          <a:p>
            <a:endParaRPr lang="es-ES" sz="20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ED9C0109-8FE2-7AA7-B0C9-DA1EFF2B43DF}"/>
              </a:ext>
            </a:extLst>
          </p:cNvPr>
          <p:cNvSpPr txBox="1"/>
          <p:nvPr/>
        </p:nvSpPr>
        <p:spPr>
          <a:xfrm>
            <a:off x="8645238" y="5364345"/>
            <a:ext cx="3546763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endParaRPr lang="es-E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Corte al 17 de Agosto 2026</a:t>
            </a:r>
          </a:p>
          <a:p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2BDC2364-03D7-C791-DB1C-6EF0F40EC6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0948582"/>
              </p:ext>
            </p:extLst>
          </p:nvPr>
        </p:nvGraphicFramePr>
        <p:xfrm>
          <a:off x="1097558" y="1316081"/>
          <a:ext cx="10223498" cy="3792855"/>
        </p:xfrm>
        <a:graphic>
          <a:graphicData uri="http://schemas.openxmlformats.org/drawingml/2006/table">
            <a:tbl>
              <a:tblPr/>
              <a:tblGrid>
                <a:gridCol w="1946182">
                  <a:extLst>
                    <a:ext uri="{9D8B030D-6E8A-4147-A177-3AD203B41FA5}">
                      <a16:colId xmlns:a16="http://schemas.microsoft.com/office/drawing/2014/main" val="3012510206"/>
                    </a:ext>
                  </a:extLst>
                </a:gridCol>
                <a:gridCol w="1214853">
                  <a:extLst>
                    <a:ext uri="{9D8B030D-6E8A-4147-A177-3AD203B41FA5}">
                      <a16:colId xmlns:a16="http://schemas.microsoft.com/office/drawing/2014/main" val="3875855417"/>
                    </a:ext>
                  </a:extLst>
                </a:gridCol>
                <a:gridCol w="970069">
                  <a:extLst>
                    <a:ext uri="{9D8B030D-6E8A-4147-A177-3AD203B41FA5}">
                      <a16:colId xmlns:a16="http://schemas.microsoft.com/office/drawing/2014/main" val="626136436"/>
                    </a:ext>
                  </a:extLst>
                </a:gridCol>
                <a:gridCol w="1027487">
                  <a:extLst>
                    <a:ext uri="{9D8B030D-6E8A-4147-A177-3AD203B41FA5}">
                      <a16:colId xmlns:a16="http://schemas.microsoft.com/office/drawing/2014/main" val="3349608955"/>
                    </a:ext>
                  </a:extLst>
                </a:gridCol>
                <a:gridCol w="1027487">
                  <a:extLst>
                    <a:ext uri="{9D8B030D-6E8A-4147-A177-3AD203B41FA5}">
                      <a16:colId xmlns:a16="http://schemas.microsoft.com/office/drawing/2014/main" val="1539422929"/>
                    </a:ext>
                  </a:extLst>
                </a:gridCol>
                <a:gridCol w="1024465">
                  <a:extLst>
                    <a:ext uri="{9D8B030D-6E8A-4147-A177-3AD203B41FA5}">
                      <a16:colId xmlns:a16="http://schemas.microsoft.com/office/drawing/2014/main" val="306589613"/>
                    </a:ext>
                  </a:extLst>
                </a:gridCol>
                <a:gridCol w="961003">
                  <a:extLst>
                    <a:ext uri="{9D8B030D-6E8A-4147-A177-3AD203B41FA5}">
                      <a16:colId xmlns:a16="http://schemas.microsoft.com/office/drawing/2014/main" val="950641556"/>
                    </a:ext>
                  </a:extLst>
                </a:gridCol>
                <a:gridCol w="1027487">
                  <a:extLst>
                    <a:ext uri="{9D8B030D-6E8A-4147-A177-3AD203B41FA5}">
                      <a16:colId xmlns:a16="http://schemas.microsoft.com/office/drawing/2014/main" val="2718581620"/>
                    </a:ext>
                  </a:extLst>
                </a:gridCol>
                <a:gridCol w="1024465">
                  <a:extLst>
                    <a:ext uri="{9D8B030D-6E8A-4147-A177-3AD203B41FA5}">
                      <a16:colId xmlns:a16="http://schemas.microsoft.com/office/drawing/2014/main" val="3557095700"/>
                    </a:ext>
                  </a:extLst>
                </a:gridCol>
              </a:tblGrid>
              <a:tr h="200025">
                <a:tc row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ZONAS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1" i="0" u="none" strike="noStrike">
                          <a:effectLst/>
                          <a:latin typeface="Calibri" panose="020F0502020204030204" pitchFamily="34" charset="0"/>
                        </a:rPr>
                        <a:t>Cosecha 2025-2026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1" i="0" u="none" strike="noStrike">
                          <a:effectLst/>
                          <a:latin typeface="Calibri" panose="020F0502020204030204" pitchFamily="34" charset="0"/>
                        </a:rPr>
                        <a:t>Cosecha 2026-2027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3922246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Quincena del 01/08/25 al 15/08/25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Quincena del 01/08/26 al 15/08/26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9997997"/>
                  </a:ext>
                </a:extLst>
              </a:tr>
              <a:tr h="600075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Producción  Definitiva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Acumulado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Grado de avance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Informado en la quincena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Producción Estimada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Acumulado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alcanzado según Estimación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Informado en la quincena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02337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158719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COTO BRUS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166,517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160,727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325074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LOS SANTOS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590,873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791,902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8829335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PEREZ ZELEDON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205,838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247,973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634866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TURRIALBA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62,955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91,526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421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389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84312598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VALLE CENTRAL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244,828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255,281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603727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VALLE OCCIDENTAL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308,301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322,864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702534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ZONA NORTE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12,967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18,503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547383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318861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1,592,278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1,888,776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456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397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028760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9394935"/>
                  </a:ext>
                </a:extLst>
              </a:tr>
              <a:tr h="190500">
                <a:tc gridSpan="9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Comparativo entre las cosechas 2025-2026 y la 2026-2027, se presenta la información por cada una de las zonas.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7624455"/>
                  </a:ext>
                </a:extLst>
              </a:tr>
              <a:tr h="200025">
                <a:tc gridSpan="9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La producción estimada de la cosecha 2026-2027 es la establecida por el CICAFE en su primera estimación con nómina completa.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1111327"/>
                  </a:ext>
                </a:extLst>
              </a:tr>
              <a:tr h="200025">
                <a:tc gridSpan="9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La cosecha 2025-2026 corresponde a la producción definitiva.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43250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0523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60E2C-E8D8-3187-DFA0-8415F71B6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57AE8E-74C2-A4BB-1254-60E30C9ADE4F}"/>
              </a:ext>
            </a:extLst>
          </p:cNvPr>
          <p:cNvSpPr txBox="1">
            <a:spLocks/>
          </p:cNvSpPr>
          <p:nvPr/>
        </p:nvSpPr>
        <p:spPr>
          <a:xfrm>
            <a:off x="1120386" y="689964"/>
            <a:ext cx="9823469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ES_tradn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COSECHA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2025/2026   (EN Ud.46 KILOGRAMOS)   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87308295-AB40-3C40-F446-14DB01B3212A}"/>
              </a:ext>
            </a:extLst>
          </p:cNvPr>
          <p:cNvSpPr txBox="1">
            <a:spLocks/>
          </p:cNvSpPr>
          <p:nvPr/>
        </p:nvSpPr>
        <p:spPr>
          <a:xfrm>
            <a:off x="8547237" y="5392768"/>
            <a:ext cx="3644763" cy="364718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ES_tradn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Corte al 17 de Agosto 2026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17ACF56-D7AA-B863-D385-0FCF40748BB4}"/>
              </a:ext>
            </a:extLst>
          </p:cNvPr>
          <p:cNvSpPr txBox="1"/>
          <p:nvPr/>
        </p:nvSpPr>
        <p:spPr>
          <a:xfrm>
            <a:off x="0" y="218"/>
            <a:ext cx="7603200" cy="480131"/>
          </a:xfrm>
          <a:prstGeom prst="rect">
            <a:avLst/>
          </a:prstGeom>
          <a:solidFill>
            <a:srgbClr val="499057"/>
          </a:solidFill>
        </p:spPr>
        <p:txBody>
          <a:bodyPr wrap="square" rtlCol="0">
            <a:sp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defRPr kumimoji="0" sz="28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bg1"/>
                </a:solidFill>
              </a:rPr>
              <a:t>COMERCIALIZACIÓN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8A5A1B4-7D95-2653-FFE0-6288DCD9A89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059663" y="3429000"/>
            <a:ext cx="1021731" cy="554784"/>
          </a:xfrm>
          <a:prstGeom prst="rect">
            <a:avLst/>
          </a:prstGeom>
        </p:spPr>
      </p:pic>
      <p:sp>
        <p:nvSpPr>
          <p:cNvPr id="8" name="Bocadillo: rectángulo 7">
            <a:extLst>
              <a:ext uri="{FF2B5EF4-FFF2-40B4-BE49-F238E27FC236}">
                <a16:creationId xmlns:a16="http://schemas.microsoft.com/office/drawing/2014/main" id="{2EA01287-CFA3-A905-2E54-2E5050F7ECAD}"/>
              </a:ext>
            </a:extLst>
          </p:cNvPr>
          <p:cNvSpPr/>
          <p:nvPr/>
        </p:nvSpPr>
        <p:spPr>
          <a:xfrm>
            <a:off x="11089515" y="3105398"/>
            <a:ext cx="962025" cy="396927"/>
          </a:xfrm>
          <a:prstGeom prst="wedgeRectCallout">
            <a:avLst>
              <a:gd name="adj1" fmla="val -100149"/>
              <a:gd name="adj2" fmla="val 81692"/>
            </a:avLst>
          </a:prstGeom>
          <a:noFill/>
          <a:ln>
            <a:solidFill>
              <a:srgbClr val="4990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dirty="0">
              <a:solidFill>
                <a:schemeClr val="tx1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68EEE38-E13C-E44E-E391-DD72497BAF3F}"/>
              </a:ext>
            </a:extLst>
          </p:cNvPr>
          <p:cNvSpPr txBox="1"/>
          <p:nvPr/>
        </p:nvSpPr>
        <p:spPr>
          <a:xfrm>
            <a:off x="11247036" y="3119195"/>
            <a:ext cx="646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3051</a:t>
            </a:r>
            <a:endParaRPr lang="es-CR" dirty="0"/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8ACCF4DD-A8C3-282B-C791-62C38C3315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049064"/>
              </p:ext>
            </p:extLst>
          </p:nvPr>
        </p:nvGraphicFramePr>
        <p:xfrm>
          <a:off x="1120386" y="1223789"/>
          <a:ext cx="9823469" cy="3967894"/>
        </p:xfrm>
        <a:graphic>
          <a:graphicData uri="http://schemas.openxmlformats.org/drawingml/2006/table">
            <a:tbl>
              <a:tblPr/>
              <a:tblGrid>
                <a:gridCol w="3001940">
                  <a:extLst>
                    <a:ext uri="{9D8B030D-6E8A-4147-A177-3AD203B41FA5}">
                      <a16:colId xmlns:a16="http://schemas.microsoft.com/office/drawing/2014/main" val="833613348"/>
                    </a:ext>
                  </a:extLst>
                </a:gridCol>
                <a:gridCol w="1576895">
                  <a:extLst>
                    <a:ext uri="{9D8B030D-6E8A-4147-A177-3AD203B41FA5}">
                      <a16:colId xmlns:a16="http://schemas.microsoft.com/office/drawing/2014/main" val="3888485051"/>
                    </a:ext>
                  </a:extLst>
                </a:gridCol>
                <a:gridCol w="1243995">
                  <a:extLst>
                    <a:ext uri="{9D8B030D-6E8A-4147-A177-3AD203B41FA5}">
                      <a16:colId xmlns:a16="http://schemas.microsoft.com/office/drawing/2014/main" val="3287568449"/>
                    </a:ext>
                  </a:extLst>
                </a:gridCol>
                <a:gridCol w="1427966">
                  <a:extLst>
                    <a:ext uri="{9D8B030D-6E8A-4147-A177-3AD203B41FA5}">
                      <a16:colId xmlns:a16="http://schemas.microsoft.com/office/drawing/2014/main" val="596243857"/>
                    </a:ext>
                  </a:extLst>
                </a:gridCol>
                <a:gridCol w="1357881">
                  <a:extLst>
                    <a:ext uri="{9D8B030D-6E8A-4147-A177-3AD203B41FA5}">
                      <a16:colId xmlns:a16="http://schemas.microsoft.com/office/drawing/2014/main" val="587459428"/>
                    </a:ext>
                  </a:extLst>
                </a:gridCol>
                <a:gridCol w="1214792">
                  <a:extLst>
                    <a:ext uri="{9D8B030D-6E8A-4147-A177-3AD203B41FA5}">
                      <a16:colId xmlns:a16="http://schemas.microsoft.com/office/drawing/2014/main" val="20736667"/>
                    </a:ext>
                  </a:extLst>
                </a:gridCol>
              </a:tblGrid>
              <a:tr h="69270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Mercado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Vendido en Ud. de 46 kg.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Precio Promedio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% Producción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% Sobre venta de  Exportación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5231209"/>
                  </a:ext>
                </a:extLst>
              </a:tr>
              <a:tr h="23090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7310342"/>
                  </a:ext>
                </a:extLst>
              </a:tr>
              <a:tr h="23090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Exportación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1,265,347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$339.48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83.33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2140702"/>
                  </a:ext>
                </a:extLst>
              </a:tr>
              <a:tr h="23090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Consignación Exportación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235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0.02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9139045"/>
                  </a:ext>
                </a:extLst>
              </a:tr>
              <a:tr h="23090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Consumo Nacional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146,640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₡2,898.50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$279.11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9.66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741569"/>
                  </a:ext>
                </a:extLst>
              </a:tr>
              <a:tr h="23090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Consignación Consumo Nacional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0.00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2070613"/>
                  </a:ext>
                </a:extLst>
              </a:tr>
              <a:tr h="23090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Total Vendido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1,412,222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93.01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8665094"/>
                  </a:ext>
                </a:extLst>
              </a:tr>
              <a:tr h="23090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Por Vender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106,197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6.99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57356131"/>
                  </a:ext>
                </a:extLst>
              </a:tr>
              <a:tr h="2556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Exportado</a:t>
                      </a:r>
                      <a:r>
                        <a:rPr lang="es-CR" sz="1500" b="0" i="0" u="none" strike="noStrike" baseline="30000">
                          <a:effectLst/>
                          <a:latin typeface="Calibri Light" panose="020F0302020204030204" pitchFamily="34" charset="0"/>
                        </a:rPr>
                        <a:t> </a:t>
                      </a:r>
                      <a:endParaRPr lang="es-CR" sz="1500" b="1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1,043,897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1" i="0" u="none" strike="noStrike">
                        <a:solidFill>
                          <a:srgbClr val="0000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6554608"/>
                  </a:ext>
                </a:extLst>
              </a:tr>
              <a:tr h="2556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Por Exportar</a:t>
                      </a:r>
                      <a:r>
                        <a:rPr lang="es-CR" sz="1500" b="0" i="0" u="none" strike="noStrike" baseline="30000">
                          <a:effectLst/>
                          <a:latin typeface="Calibri Light" panose="020F0302020204030204" pitchFamily="34" charset="0"/>
                        </a:rPr>
                        <a:t> </a:t>
                      </a:r>
                      <a:endParaRPr lang="es-CR" sz="1500" b="1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221,685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0348230"/>
                  </a:ext>
                </a:extLst>
              </a:tr>
              <a:tr h="23090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1,518,419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100.00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7908938"/>
                  </a:ext>
                </a:extLst>
              </a:tr>
              <a:tr h="23090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3333263"/>
                  </a:ext>
                </a:extLst>
              </a:tr>
              <a:tr h="644089">
                <a:tc gridSpan="6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R" sz="1500" b="0" i="0" u="none" strike="noStrike" dirty="0">
                          <a:effectLst/>
                          <a:latin typeface="Calibri Light" panose="020F0302020204030204" pitchFamily="34" charset="0"/>
                        </a:rPr>
                        <a:t>Resumen de comercialización de café, tanto de Consumo Nacional como de Exportación, se detalla las ventas en consignación y con precio fijo, el total vendido en U. De 46 kg se calcula de acuerdo con la fruta reportada en esta cosecha y, para su conversión a kg, se aplica el rendimiento de la cosecha 2024-2025 o el informado en la cosecha 2025-2026.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262152"/>
                  </a:ext>
                </a:extLst>
              </a:tr>
            </a:tbl>
          </a:graphicData>
        </a:graphic>
      </p:graphicFrame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37676D32-7F39-E8A1-9974-32FF1DC011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891976"/>
              </p:ext>
            </p:extLst>
          </p:nvPr>
        </p:nvGraphicFramePr>
        <p:xfrm>
          <a:off x="1120386" y="5387556"/>
          <a:ext cx="4227992" cy="548640"/>
        </p:xfrm>
        <a:graphic>
          <a:graphicData uri="http://schemas.openxmlformats.org/drawingml/2006/table">
            <a:tbl>
              <a:tblPr/>
              <a:tblGrid>
                <a:gridCol w="4227992">
                  <a:extLst>
                    <a:ext uri="{9D8B030D-6E8A-4147-A177-3AD203B41FA5}">
                      <a16:colId xmlns:a16="http://schemas.microsoft.com/office/drawing/2014/main" val="1930088210"/>
                    </a:ext>
                  </a:extLst>
                </a:gridCol>
              </a:tblGrid>
              <a:tr h="17625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200" b="1" i="0" u="none" strike="noStrike" dirty="0">
                          <a:effectLst/>
                          <a:latin typeface="Calibri Light" panose="020F0302020204030204" pitchFamily="34" charset="0"/>
                        </a:rPr>
                        <a:t>Por vender (estimación): 9% Exportación (10 mil sacos 46 kg).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2853034"/>
                  </a:ext>
                </a:extLst>
              </a:tr>
              <a:tr h="12763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0847964"/>
                  </a:ext>
                </a:extLst>
              </a:tr>
              <a:tr h="17625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200" b="1" i="0" u="none" strike="noStrike" dirty="0">
                          <a:effectLst/>
                          <a:latin typeface="Calibri Light" panose="020F0302020204030204" pitchFamily="34" charset="0"/>
                        </a:rPr>
                        <a:t>Por vender (estimación): 91% Consumo Nacional (96 mil sacos 46 kg).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974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347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E8F04-96F9-558A-E597-E3961D8D5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EDF060-A856-95D9-BF33-C91358C8E16E}"/>
              </a:ext>
            </a:extLst>
          </p:cNvPr>
          <p:cNvSpPr txBox="1">
            <a:spLocks/>
          </p:cNvSpPr>
          <p:nvPr/>
        </p:nvSpPr>
        <p:spPr>
          <a:xfrm>
            <a:off x="1120386" y="689964"/>
            <a:ext cx="9823469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ES_tradn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COSECHA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2026/2027   (EN Ud.46 KILOGRAMOS)   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2003DEE0-CD2D-530B-7F1C-3A6F1C6D814D}"/>
              </a:ext>
            </a:extLst>
          </p:cNvPr>
          <p:cNvSpPr txBox="1">
            <a:spLocks/>
          </p:cNvSpPr>
          <p:nvPr/>
        </p:nvSpPr>
        <p:spPr>
          <a:xfrm>
            <a:off x="8547237" y="5392768"/>
            <a:ext cx="3644763" cy="364718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ES_tradn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Corte al 17 de Agosto 2026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79D0283-71FD-251A-E36F-5F65A1A283C8}"/>
              </a:ext>
            </a:extLst>
          </p:cNvPr>
          <p:cNvSpPr txBox="1"/>
          <p:nvPr/>
        </p:nvSpPr>
        <p:spPr>
          <a:xfrm>
            <a:off x="0" y="218"/>
            <a:ext cx="7603200" cy="480131"/>
          </a:xfrm>
          <a:prstGeom prst="rect">
            <a:avLst/>
          </a:prstGeom>
          <a:solidFill>
            <a:srgbClr val="499057"/>
          </a:solidFill>
        </p:spPr>
        <p:txBody>
          <a:bodyPr wrap="square" rtlCol="0">
            <a:sp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defRPr kumimoji="0" sz="28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bg1"/>
                </a:solidFill>
              </a:rPr>
              <a:t>COMERCIALIZACIÓN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B0B145FF-200C-9C22-0B13-84377F5F21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610622"/>
              </p:ext>
            </p:extLst>
          </p:nvPr>
        </p:nvGraphicFramePr>
        <p:xfrm>
          <a:off x="1052622" y="1223788"/>
          <a:ext cx="9891233" cy="3977944"/>
        </p:xfrm>
        <a:graphic>
          <a:graphicData uri="http://schemas.openxmlformats.org/drawingml/2006/table">
            <a:tbl>
              <a:tblPr/>
              <a:tblGrid>
                <a:gridCol w="3022648">
                  <a:extLst>
                    <a:ext uri="{9D8B030D-6E8A-4147-A177-3AD203B41FA5}">
                      <a16:colId xmlns:a16="http://schemas.microsoft.com/office/drawing/2014/main" val="346389241"/>
                    </a:ext>
                  </a:extLst>
                </a:gridCol>
                <a:gridCol w="1587773">
                  <a:extLst>
                    <a:ext uri="{9D8B030D-6E8A-4147-A177-3AD203B41FA5}">
                      <a16:colId xmlns:a16="http://schemas.microsoft.com/office/drawing/2014/main" val="1892744566"/>
                    </a:ext>
                  </a:extLst>
                </a:gridCol>
                <a:gridCol w="1252576">
                  <a:extLst>
                    <a:ext uri="{9D8B030D-6E8A-4147-A177-3AD203B41FA5}">
                      <a16:colId xmlns:a16="http://schemas.microsoft.com/office/drawing/2014/main" val="4019709860"/>
                    </a:ext>
                  </a:extLst>
                </a:gridCol>
                <a:gridCol w="1437816">
                  <a:extLst>
                    <a:ext uri="{9D8B030D-6E8A-4147-A177-3AD203B41FA5}">
                      <a16:colId xmlns:a16="http://schemas.microsoft.com/office/drawing/2014/main" val="407531732"/>
                    </a:ext>
                  </a:extLst>
                </a:gridCol>
                <a:gridCol w="1367248">
                  <a:extLst>
                    <a:ext uri="{9D8B030D-6E8A-4147-A177-3AD203B41FA5}">
                      <a16:colId xmlns:a16="http://schemas.microsoft.com/office/drawing/2014/main" val="3777819968"/>
                    </a:ext>
                  </a:extLst>
                </a:gridCol>
                <a:gridCol w="1223172">
                  <a:extLst>
                    <a:ext uri="{9D8B030D-6E8A-4147-A177-3AD203B41FA5}">
                      <a16:colId xmlns:a16="http://schemas.microsoft.com/office/drawing/2014/main" val="3474062960"/>
                    </a:ext>
                  </a:extLst>
                </a:gridCol>
              </a:tblGrid>
              <a:tr h="660815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Mercado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Vendido en Ud. de 46 kg.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Precio Promedio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% Producción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% Sobre venta de  Exportación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1418816"/>
                  </a:ext>
                </a:extLst>
              </a:tr>
              <a:tr h="23578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7861495"/>
                  </a:ext>
                </a:extLst>
              </a:tr>
              <a:tr h="23578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Exportación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269,908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$305.55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17.02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6233257"/>
                  </a:ext>
                </a:extLst>
              </a:tr>
              <a:tr h="23578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Consignación Exportación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97,264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6.13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31049595"/>
                  </a:ext>
                </a:extLst>
              </a:tr>
              <a:tr h="23578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Consumo Nacional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17,792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₡2,292.80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$184.95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1.12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257189"/>
                  </a:ext>
                </a:extLst>
              </a:tr>
              <a:tr h="23578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Consignación Consumo Nacional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1,350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0.09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6590188"/>
                  </a:ext>
                </a:extLst>
              </a:tr>
              <a:tr h="23578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Total Vendido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386,314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24.36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341365"/>
                  </a:ext>
                </a:extLst>
              </a:tr>
              <a:tr h="23578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Por Vender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1,199,518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75.64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73797481"/>
                  </a:ext>
                </a:extLst>
              </a:tr>
              <a:tr h="2438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Exportado</a:t>
                      </a:r>
                      <a:r>
                        <a:rPr lang="es-CR" sz="1500" b="0" i="0" u="none" strike="noStrike" baseline="30000">
                          <a:effectLst/>
                          <a:latin typeface="Calibri Light" panose="020F0302020204030204" pitchFamily="34" charset="0"/>
                        </a:rPr>
                        <a:t> </a:t>
                      </a:r>
                      <a:endParaRPr lang="es-CR" sz="1500" b="1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1" i="0" u="none" strike="noStrike">
                        <a:solidFill>
                          <a:srgbClr val="0000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8125608"/>
                  </a:ext>
                </a:extLst>
              </a:tr>
              <a:tr h="2438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Por Exportar</a:t>
                      </a:r>
                      <a:r>
                        <a:rPr lang="es-CR" sz="1500" b="0" i="0" u="none" strike="noStrike" baseline="30000">
                          <a:effectLst/>
                          <a:latin typeface="Calibri Light" panose="020F0302020204030204" pitchFamily="34" charset="0"/>
                        </a:rPr>
                        <a:t> </a:t>
                      </a:r>
                      <a:endParaRPr lang="es-CR" sz="1500" b="1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367,172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392426"/>
                  </a:ext>
                </a:extLst>
              </a:tr>
              <a:tr h="23578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1,585,832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100.00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7394148"/>
                  </a:ext>
                </a:extLst>
              </a:tr>
              <a:tr h="23578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4767479"/>
                  </a:ext>
                </a:extLst>
              </a:tr>
              <a:tr h="707345">
                <a:tc gridSpan="6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R" sz="1500" b="0" i="0" u="none" strike="noStrike" dirty="0">
                          <a:effectLst/>
                          <a:latin typeface="Calibri Light" panose="020F0302020204030204" pitchFamily="34" charset="0"/>
                        </a:rPr>
                        <a:t>Resumen de comercialización de café, tanto de Consumo Nacional como de Exportación, se detalla las ventas en consignación y con precio fijo, el total vendido en U. De 46 kg se calcula de acuerdo con la fruta reportada en esta cosecha y, para su conversión a kg, se aplica el rendimiento de la cosecha 2024-2025 o el informado en la cosecha 2025-2026.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62653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5303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60209-EC78-A74F-3A6F-62B0D13D4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B37BBBB-DC62-EF6F-3492-0A9FC3C79D6C}"/>
              </a:ext>
            </a:extLst>
          </p:cNvPr>
          <p:cNvSpPr txBox="1"/>
          <p:nvPr/>
        </p:nvSpPr>
        <p:spPr>
          <a:xfrm>
            <a:off x="0" y="218"/>
            <a:ext cx="7603200" cy="480131"/>
          </a:xfrm>
          <a:prstGeom prst="rect">
            <a:avLst/>
          </a:prstGeom>
          <a:solidFill>
            <a:srgbClr val="499057"/>
          </a:solidFill>
        </p:spPr>
        <p:txBody>
          <a:bodyPr wrap="square" rtlCol="0">
            <a:sp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defRPr kumimoji="0" sz="28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bg1"/>
                </a:solidFill>
              </a:rPr>
              <a:t>COMERCIALIZACIÓN POR ZONAS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0A1BF3F-DDAB-0A53-7838-30913BDC6946}"/>
              </a:ext>
            </a:extLst>
          </p:cNvPr>
          <p:cNvSpPr txBox="1"/>
          <p:nvPr/>
        </p:nvSpPr>
        <p:spPr>
          <a:xfrm>
            <a:off x="1097558" y="722720"/>
            <a:ext cx="10018118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COSECHA 2025/2026   (EN Ud.46 KILOGRAMOS)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6489F10-1B1C-29DE-B8AD-88D46430E4AD}"/>
              </a:ext>
            </a:extLst>
          </p:cNvPr>
          <p:cNvSpPr txBox="1"/>
          <p:nvPr/>
        </p:nvSpPr>
        <p:spPr>
          <a:xfrm>
            <a:off x="8645237" y="5439993"/>
            <a:ext cx="3546763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Corte al 17 de Agosto 2026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BDBCEBDE-61F0-D3FA-FE59-57308F08FA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841383"/>
              </p:ext>
            </p:extLst>
          </p:nvPr>
        </p:nvGraphicFramePr>
        <p:xfrm>
          <a:off x="1097558" y="1229523"/>
          <a:ext cx="10018118" cy="4041619"/>
        </p:xfrm>
        <a:graphic>
          <a:graphicData uri="http://schemas.openxmlformats.org/drawingml/2006/table">
            <a:tbl>
              <a:tblPr/>
              <a:tblGrid>
                <a:gridCol w="1256797">
                  <a:extLst>
                    <a:ext uri="{9D8B030D-6E8A-4147-A177-3AD203B41FA5}">
                      <a16:colId xmlns:a16="http://schemas.microsoft.com/office/drawing/2014/main" val="3043622593"/>
                    </a:ext>
                  </a:extLst>
                </a:gridCol>
                <a:gridCol w="1208458">
                  <a:extLst>
                    <a:ext uri="{9D8B030D-6E8A-4147-A177-3AD203B41FA5}">
                      <a16:colId xmlns:a16="http://schemas.microsoft.com/office/drawing/2014/main" val="535440829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4091107810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3457492870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2020866541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845975656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2240909811"/>
                    </a:ext>
                  </a:extLst>
                </a:gridCol>
                <a:gridCol w="1208458">
                  <a:extLst>
                    <a:ext uri="{9D8B030D-6E8A-4147-A177-3AD203B41FA5}">
                      <a16:colId xmlns:a16="http://schemas.microsoft.com/office/drawing/2014/main" val="1785673580"/>
                    </a:ext>
                  </a:extLst>
                </a:gridCol>
              </a:tblGrid>
              <a:tr h="392717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ZONA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VENTAS DE EXPORTACIÓN</a:t>
                      </a:r>
                      <a:r>
                        <a:rPr lang="es-CR" sz="1400" b="1" i="0" u="none" strike="noStrike" baseline="3000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s-CR" sz="1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VENTAS CONSUMO NACIONAL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TOTAL DE VENTAS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6324982"/>
                  </a:ext>
                </a:extLst>
              </a:tr>
              <a:tr h="502953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Ventas en u.46 kgs en consignación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Ventas en U. de 46 Kgs. con Precio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  Promedio $ por U. de 46 kgs.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Ventas en u.46 kgs en consignación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Ventas en U. de 46 Kgs. 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PRECIO KG.POR ZONA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 EN UNIDADES DE 46 KILOGRAMOS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5176165"/>
                  </a:ext>
                </a:extLst>
              </a:tr>
              <a:tr h="19374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Coto Brus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235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123,856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336.47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18,422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2,795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142,513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55530856"/>
                  </a:ext>
                </a:extLst>
              </a:tr>
              <a:tr h="19374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Los Santos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468,033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347.35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36,724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2,988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504,756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5724180"/>
                  </a:ext>
                </a:extLst>
              </a:tr>
              <a:tr h="19374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Pérez Zeledón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141,206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346.17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33,614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2,873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174,819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0088668"/>
                  </a:ext>
                </a:extLst>
              </a:tr>
              <a:tr h="19374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Turrialba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57,952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314.19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3,560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2,701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61,512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7080144"/>
                  </a:ext>
                </a:extLst>
              </a:tr>
              <a:tr h="19374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Valle Central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141,498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342.64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14,813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2,916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156,311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57651"/>
                  </a:ext>
                </a:extLst>
              </a:tr>
              <a:tr h="37944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Valle  Occidental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327,034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328.30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37,593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2,884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364,628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9912305"/>
                  </a:ext>
                </a:extLst>
              </a:tr>
              <a:tr h="19374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Zona Norte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5,768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411.34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1,914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3,133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7,683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3147807"/>
                  </a:ext>
                </a:extLst>
              </a:tr>
              <a:tr h="19374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Total Nacional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235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1,265,347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339.48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146,640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2,898.50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1,412,222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9633146"/>
                  </a:ext>
                </a:extLst>
              </a:tr>
              <a:tr h="19374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5774030"/>
                  </a:ext>
                </a:extLst>
              </a:tr>
              <a:tr h="165354">
                <a:tc gridSpan="8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Detalle de comercialización de café por zonas, tanto de Consumo Nacional como de Exportación, aplicando el rendimiento de la cosecha anterior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7355787"/>
                  </a:ext>
                </a:extLst>
              </a:tr>
              <a:tr h="17224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5521582"/>
                  </a:ext>
                </a:extLst>
              </a:tr>
              <a:tr h="193745">
                <a:tc grid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El promedio nacional de exportación por unidad de 46 kg es de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000" b="1" i="0" u="none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000" b="1" i="0" u="none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$ 339.48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7260413"/>
                  </a:ext>
                </a:extLst>
              </a:tr>
              <a:tr h="273331">
                <a:tc grid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 dirty="0">
                          <a:effectLst/>
                          <a:latin typeface="Arial" panose="020B0604020202020204" pitchFamily="34" charset="0"/>
                        </a:rPr>
                        <a:t>El promedio nacional de ventas de consumo nacional por kg es de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₡2,898.50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636919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6037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10444-9D2F-C06B-5980-7F81AC2D0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BE0C0CF3-F121-AFCF-F567-70ED64B1F47A}"/>
              </a:ext>
            </a:extLst>
          </p:cNvPr>
          <p:cNvSpPr txBox="1"/>
          <p:nvPr/>
        </p:nvSpPr>
        <p:spPr>
          <a:xfrm>
            <a:off x="0" y="218"/>
            <a:ext cx="7603200" cy="480131"/>
          </a:xfrm>
          <a:prstGeom prst="rect">
            <a:avLst/>
          </a:prstGeom>
          <a:solidFill>
            <a:srgbClr val="499057"/>
          </a:solidFill>
        </p:spPr>
        <p:txBody>
          <a:bodyPr wrap="square" rtlCol="0">
            <a:sp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defRPr kumimoji="0" sz="28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bg1"/>
                </a:solidFill>
              </a:rPr>
              <a:t>COMERCIALIZACIÓN POR ZONAS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D253409-8E6F-D4A5-71F6-EF24DFA5BC67}"/>
              </a:ext>
            </a:extLst>
          </p:cNvPr>
          <p:cNvSpPr txBox="1"/>
          <p:nvPr/>
        </p:nvSpPr>
        <p:spPr>
          <a:xfrm>
            <a:off x="1097558" y="722720"/>
            <a:ext cx="10018118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COSECHA 2026/2027   (EN Ud.46 KILOGRAMOS)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95E6C09-DA4D-A64F-3C9D-CB35E8080614}"/>
              </a:ext>
            </a:extLst>
          </p:cNvPr>
          <p:cNvSpPr txBox="1"/>
          <p:nvPr/>
        </p:nvSpPr>
        <p:spPr>
          <a:xfrm>
            <a:off x="8645237" y="5439993"/>
            <a:ext cx="3546763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Corte al 17 de Agosto 2026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A0F2AE1A-9E15-E26B-CF1E-8D3EAB3B78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3738652"/>
              </p:ext>
            </p:extLst>
          </p:nvPr>
        </p:nvGraphicFramePr>
        <p:xfrm>
          <a:off x="1097558" y="1245537"/>
          <a:ext cx="10018118" cy="4009590"/>
        </p:xfrm>
        <a:graphic>
          <a:graphicData uri="http://schemas.openxmlformats.org/drawingml/2006/table">
            <a:tbl>
              <a:tblPr/>
              <a:tblGrid>
                <a:gridCol w="1256797">
                  <a:extLst>
                    <a:ext uri="{9D8B030D-6E8A-4147-A177-3AD203B41FA5}">
                      <a16:colId xmlns:a16="http://schemas.microsoft.com/office/drawing/2014/main" val="1114940634"/>
                    </a:ext>
                  </a:extLst>
                </a:gridCol>
                <a:gridCol w="1208458">
                  <a:extLst>
                    <a:ext uri="{9D8B030D-6E8A-4147-A177-3AD203B41FA5}">
                      <a16:colId xmlns:a16="http://schemas.microsoft.com/office/drawing/2014/main" val="4280129251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1698857959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1933057202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2609353662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293792989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3657364288"/>
                    </a:ext>
                  </a:extLst>
                </a:gridCol>
                <a:gridCol w="1208458">
                  <a:extLst>
                    <a:ext uri="{9D8B030D-6E8A-4147-A177-3AD203B41FA5}">
                      <a16:colId xmlns:a16="http://schemas.microsoft.com/office/drawing/2014/main" val="1275661046"/>
                    </a:ext>
                  </a:extLst>
                </a:gridCol>
              </a:tblGrid>
              <a:tr h="338739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ZONA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VENTAS DE EXPORTACIÓN</a:t>
                      </a:r>
                      <a:r>
                        <a:rPr lang="es-CR" sz="1400" b="1" i="0" u="none" strike="noStrike" baseline="3000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s-CR" sz="1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VENTAS CONSUMO NACIONAL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TOTAL DE VENTAS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4476869"/>
                  </a:ext>
                </a:extLst>
              </a:tr>
              <a:tr h="503934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Ventas en u.46 kgs en consignación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Ventas en U. de 46 Kgs. con Precio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  Promedio $ por U. de 46 kgs.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Ventas en u.46 kgs en consignación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Ventas en U. de 46 Kgs. 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PRECIO KG.POR ZONA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 EN UNIDADES DE 46 KILOGRAMOS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2597656"/>
                  </a:ext>
                </a:extLst>
              </a:tr>
              <a:tr h="20107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Coto Brus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11,349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36,437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317.88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600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2,387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48,386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758456"/>
                  </a:ext>
                </a:extLst>
              </a:tr>
              <a:tr h="20107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Los Santos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17,146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94,943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287.31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11,417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2,244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123,506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8489270"/>
                  </a:ext>
                </a:extLst>
              </a:tr>
              <a:tr h="20107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Pérez Zeledón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2,887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27,146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313.19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1,500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2,357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31,533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5484646"/>
                  </a:ext>
                </a:extLst>
              </a:tr>
              <a:tr h="20107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Turrialba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5,750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11,925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307.37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-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17,675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9776694"/>
                  </a:ext>
                </a:extLst>
              </a:tr>
              <a:tr h="20107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Valle Central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15,994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30,136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306.79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2,475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2,261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48,605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6758483"/>
                  </a:ext>
                </a:extLst>
              </a:tr>
              <a:tr h="39380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Valle  Occidental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44,138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69,322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320.21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1,350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1,800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2,560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116,610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4652646"/>
                  </a:ext>
                </a:extLst>
              </a:tr>
              <a:tr h="20107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Zona Norte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-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02875"/>
                  </a:ext>
                </a:extLst>
              </a:tr>
              <a:tr h="2010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Total Nacional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97,264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269,908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305.55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1,350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17,792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2,292.80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386,314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6085089"/>
                  </a:ext>
                </a:extLst>
              </a:tr>
              <a:tr h="20107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349270"/>
                  </a:ext>
                </a:extLst>
              </a:tr>
              <a:tr h="146011">
                <a:tc gridSpan="8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Detalle de comercialización de café por zonas, tanto de Consumo Nacional como de Exportación, aplicando el rendimiento de la cosecha anterior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5438368"/>
                  </a:ext>
                </a:extLst>
              </a:tr>
              <a:tr h="14601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1170238"/>
                  </a:ext>
                </a:extLst>
              </a:tr>
              <a:tr h="201076">
                <a:tc grid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El promedio nacional de exportación por unidad de 46 kg es de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000" b="1" i="0" u="none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000" b="1" i="0" u="none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$ 305.55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83487"/>
                  </a:ext>
                </a:extLst>
              </a:tr>
              <a:tr h="283674">
                <a:tc grid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El promedio nacional de ventas de consumo nacional por kg es de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₡2,292.80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95684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13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FFF25-1981-7D43-7B7D-9E5D2D01B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B2F9A11-03FA-9E8A-F984-D403075D7704}"/>
              </a:ext>
            </a:extLst>
          </p:cNvPr>
          <p:cNvSpPr txBox="1"/>
          <p:nvPr/>
        </p:nvSpPr>
        <p:spPr>
          <a:xfrm>
            <a:off x="0" y="218"/>
            <a:ext cx="7603200" cy="480131"/>
          </a:xfrm>
          <a:prstGeom prst="rect">
            <a:avLst/>
          </a:prstGeom>
          <a:solidFill>
            <a:srgbClr val="499057"/>
          </a:solidFill>
        </p:spPr>
        <p:txBody>
          <a:bodyPr wrap="square" rtlCol="0">
            <a:sp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defRPr kumimoji="0" sz="28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bg1"/>
                </a:solidFill>
              </a:rPr>
              <a:t>COMPARATIVO COMERCIALIZACIÓN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E038F37-2FCE-21FF-A132-2E3BCBFBEA77}"/>
              </a:ext>
            </a:extLst>
          </p:cNvPr>
          <p:cNvSpPr txBox="1">
            <a:spLocks/>
          </p:cNvSpPr>
          <p:nvPr/>
        </p:nvSpPr>
        <p:spPr>
          <a:xfrm>
            <a:off x="1120387" y="689964"/>
            <a:ext cx="9861936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ES_tradn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DE LAS ULTIMAS TRES COSECHAS Al segundo año de cada período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A60CFAD0-C18E-8430-5653-649ADF4BEE77}"/>
              </a:ext>
            </a:extLst>
          </p:cNvPr>
          <p:cNvSpPr txBox="1">
            <a:spLocks/>
          </p:cNvSpPr>
          <p:nvPr/>
        </p:nvSpPr>
        <p:spPr>
          <a:xfrm>
            <a:off x="8645237" y="5439993"/>
            <a:ext cx="3546763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ES_tradn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Corte al 17 de Agosto 2026</a:t>
            </a:r>
          </a:p>
        </p:txBody>
      </p:sp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F8497D94-F95C-0DB9-424F-6767EB9BD6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819140"/>
              </p:ext>
            </p:extLst>
          </p:nvPr>
        </p:nvGraphicFramePr>
        <p:xfrm>
          <a:off x="1120388" y="1123549"/>
          <a:ext cx="9861934" cy="2377055"/>
        </p:xfrm>
        <a:graphic>
          <a:graphicData uri="http://schemas.openxmlformats.org/drawingml/2006/table">
            <a:tbl>
              <a:tblPr/>
              <a:tblGrid>
                <a:gridCol w="1106976">
                  <a:extLst>
                    <a:ext uri="{9D8B030D-6E8A-4147-A177-3AD203B41FA5}">
                      <a16:colId xmlns:a16="http://schemas.microsoft.com/office/drawing/2014/main" val="3490438903"/>
                    </a:ext>
                  </a:extLst>
                </a:gridCol>
                <a:gridCol w="886519">
                  <a:extLst>
                    <a:ext uri="{9D8B030D-6E8A-4147-A177-3AD203B41FA5}">
                      <a16:colId xmlns:a16="http://schemas.microsoft.com/office/drawing/2014/main" val="2319602649"/>
                    </a:ext>
                  </a:extLst>
                </a:gridCol>
                <a:gridCol w="935770">
                  <a:extLst>
                    <a:ext uri="{9D8B030D-6E8A-4147-A177-3AD203B41FA5}">
                      <a16:colId xmlns:a16="http://schemas.microsoft.com/office/drawing/2014/main" val="828196760"/>
                    </a:ext>
                  </a:extLst>
                </a:gridCol>
                <a:gridCol w="302542">
                  <a:extLst>
                    <a:ext uri="{9D8B030D-6E8A-4147-A177-3AD203B41FA5}">
                      <a16:colId xmlns:a16="http://schemas.microsoft.com/office/drawing/2014/main" val="1351602049"/>
                    </a:ext>
                  </a:extLst>
                </a:gridCol>
                <a:gridCol w="891209">
                  <a:extLst>
                    <a:ext uri="{9D8B030D-6E8A-4147-A177-3AD203B41FA5}">
                      <a16:colId xmlns:a16="http://schemas.microsoft.com/office/drawing/2014/main" val="3481722170"/>
                    </a:ext>
                  </a:extLst>
                </a:gridCol>
                <a:gridCol w="886519">
                  <a:extLst>
                    <a:ext uri="{9D8B030D-6E8A-4147-A177-3AD203B41FA5}">
                      <a16:colId xmlns:a16="http://schemas.microsoft.com/office/drawing/2014/main" val="2019092205"/>
                    </a:ext>
                  </a:extLst>
                </a:gridCol>
                <a:gridCol w="844303">
                  <a:extLst>
                    <a:ext uri="{9D8B030D-6E8A-4147-A177-3AD203B41FA5}">
                      <a16:colId xmlns:a16="http://schemas.microsoft.com/office/drawing/2014/main" val="2221741201"/>
                    </a:ext>
                  </a:extLst>
                </a:gridCol>
                <a:gridCol w="302542">
                  <a:extLst>
                    <a:ext uri="{9D8B030D-6E8A-4147-A177-3AD203B41FA5}">
                      <a16:colId xmlns:a16="http://schemas.microsoft.com/office/drawing/2014/main" val="2293086004"/>
                    </a:ext>
                  </a:extLst>
                </a:gridCol>
                <a:gridCol w="891209">
                  <a:extLst>
                    <a:ext uri="{9D8B030D-6E8A-4147-A177-3AD203B41FA5}">
                      <a16:colId xmlns:a16="http://schemas.microsoft.com/office/drawing/2014/main" val="2145121172"/>
                    </a:ext>
                  </a:extLst>
                </a:gridCol>
                <a:gridCol w="886519">
                  <a:extLst>
                    <a:ext uri="{9D8B030D-6E8A-4147-A177-3AD203B41FA5}">
                      <a16:colId xmlns:a16="http://schemas.microsoft.com/office/drawing/2014/main" val="1069764868"/>
                    </a:ext>
                  </a:extLst>
                </a:gridCol>
                <a:gridCol w="935770">
                  <a:extLst>
                    <a:ext uri="{9D8B030D-6E8A-4147-A177-3AD203B41FA5}">
                      <a16:colId xmlns:a16="http://schemas.microsoft.com/office/drawing/2014/main" val="1598752756"/>
                    </a:ext>
                  </a:extLst>
                </a:gridCol>
                <a:gridCol w="218111">
                  <a:extLst>
                    <a:ext uri="{9D8B030D-6E8A-4147-A177-3AD203B41FA5}">
                      <a16:colId xmlns:a16="http://schemas.microsoft.com/office/drawing/2014/main" val="4211049459"/>
                    </a:ext>
                  </a:extLst>
                </a:gridCol>
                <a:gridCol w="773945">
                  <a:extLst>
                    <a:ext uri="{9D8B030D-6E8A-4147-A177-3AD203B41FA5}">
                      <a16:colId xmlns:a16="http://schemas.microsoft.com/office/drawing/2014/main" val="1986122846"/>
                    </a:ext>
                  </a:extLst>
                </a:gridCol>
              </a:tblGrid>
              <a:tr h="159404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Mercado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Cosecha 2023-2024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Cosecha 2024-2025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Cosecha 2025-2026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6919923"/>
                  </a:ext>
                </a:extLst>
              </a:tr>
              <a:tr h="291481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Vendido en Ud. de 46 Kg.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Precio Promedio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% Prod.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Vendido en Ud. de 46 Kg.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Precio Promedio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% Prod.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Vendido en Ud. de 46 Kg.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Precio Promedio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% Prod.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9666605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Exportación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1,257,006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$226.73</a:t>
                      </a:r>
                    </a:p>
                  </a:txBody>
                  <a:tcPr marL="0" marR="91088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8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81.63%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1,443,070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$302.77</a:t>
                      </a:r>
                    </a:p>
                  </a:txBody>
                  <a:tcPr marL="0" marR="91088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8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83.84%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1,265,347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$339.48</a:t>
                      </a:r>
                    </a:p>
                  </a:txBody>
                  <a:tcPr marL="0" marR="91088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8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83.33%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125973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Consignación EXP.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5,565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 ***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0.36%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3,362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 ***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0.20%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235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0.02%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7378348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Consumo Local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162,791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₡1,946.74</a:t>
                      </a:r>
                    </a:p>
                  </a:txBody>
                  <a:tcPr marL="0" marR="9108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800" b="0" i="0" u="none" strike="noStrike">
                          <a:effectLst/>
                          <a:latin typeface="Calibri Light" panose="020F0302020204030204" pitchFamily="34" charset="0"/>
                        </a:rPr>
                        <a:t>Kg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10.57%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178,620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₡3,118.52</a:t>
                      </a:r>
                    </a:p>
                  </a:txBody>
                  <a:tcPr marL="0" marR="9108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800" b="0" i="0" u="none" strike="noStrike">
                          <a:effectLst/>
                          <a:latin typeface="Calibri Light" panose="020F0302020204030204" pitchFamily="34" charset="0"/>
                        </a:rPr>
                        <a:t>Kg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10.38%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146,640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₡2,898.50</a:t>
                      </a:r>
                    </a:p>
                  </a:txBody>
                  <a:tcPr marL="0" marR="9108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800" b="0" i="0" u="none" strike="noStrike">
                          <a:effectLst/>
                          <a:latin typeface="Calibri Light" panose="020F0302020204030204" pitchFamily="34" charset="0"/>
                        </a:rPr>
                        <a:t>Kg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9.66%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4345292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Consignación C.N.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4728083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Total  Vendido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1,425,362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92.56%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1,625,052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94.41%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1,412,222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93.01%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0855916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Por Vender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114,493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7.44%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96,266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5.59%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106,197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6.99%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6105980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Exportado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957,090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8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1,190,097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8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1,043,897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8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9274122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Por Exportar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305,481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24.20%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256,335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17.72%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221,685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17.52%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0634571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Producción Total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1,539,855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8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100.00%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1,721,318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8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100.00%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1,518,419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8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 dirty="0">
                          <a:effectLst/>
                          <a:latin typeface="Calibri Light" panose="020F0302020204030204" pitchFamily="34" charset="0"/>
                        </a:rPr>
                        <a:t>100.00%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83871175"/>
                  </a:ext>
                </a:extLst>
              </a:tr>
            </a:tbl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7C91938B-C033-45A8-B772-192C7F469E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2024108"/>
              </p:ext>
            </p:extLst>
          </p:nvPr>
        </p:nvGraphicFramePr>
        <p:xfrm>
          <a:off x="1120387" y="3596237"/>
          <a:ext cx="9861935" cy="1743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36667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5430C-E6FA-EE97-5799-BB9AA579B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E3F05F5-5D7C-759A-7C1A-A935792CBE41}"/>
              </a:ext>
            </a:extLst>
          </p:cNvPr>
          <p:cNvSpPr txBox="1"/>
          <p:nvPr/>
        </p:nvSpPr>
        <p:spPr>
          <a:xfrm>
            <a:off x="0" y="0"/>
            <a:ext cx="7603200" cy="480131"/>
          </a:xfrm>
          <a:prstGeom prst="rect">
            <a:avLst/>
          </a:prstGeom>
          <a:solidFill>
            <a:srgbClr val="499057"/>
          </a:solidFill>
        </p:spPr>
        <p:txBody>
          <a:bodyPr wrap="square" rtlCol="0">
            <a:sp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defRPr kumimoji="0" sz="28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bg1"/>
                </a:solidFill>
              </a:rPr>
              <a:t>COMERCIALIZACIÓN COSECHAS FUTURAS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17FB8DA8-45C0-2404-B43D-2AC245B93FBC}"/>
              </a:ext>
            </a:extLst>
          </p:cNvPr>
          <p:cNvSpPr txBox="1">
            <a:spLocks/>
          </p:cNvSpPr>
          <p:nvPr/>
        </p:nvSpPr>
        <p:spPr>
          <a:xfrm>
            <a:off x="1120387" y="689964"/>
            <a:ext cx="9861936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ES_tradn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Cosecha 2027-2028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2B426963-1096-9604-3DE9-AE1AC8FC6352}"/>
              </a:ext>
            </a:extLst>
          </p:cNvPr>
          <p:cNvSpPr txBox="1">
            <a:spLocks/>
          </p:cNvSpPr>
          <p:nvPr/>
        </p:nvSpPr>
        <p:spPr>
          <a:xfrm>
            <a:off x="8645237" y="5439993"/>
            <a:ext cx="3546763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ES_tradn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Corte al 17 de Agosto 2026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C744C1BF-09B7-5D4D-B0D3-BC8D449CFF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467189"/>
              </p:ext>
            </p:extLst>
          </p:nvPr>
        </p:nvGraphicFramePr>
        <p:xfrm>
          <a:off x="1120385" y="1871933"/>
          <a:ext cx="9861935" cy="2415396"/>
        </p:xfrm>
        <a:graphic>
          <a:graphicData uri="http://schemas.openxmlformats.org/drawingml/2006/table">
            <a:tbl>
              <a:tblPr/>
              <a:tblGrid>
                <a:gridCol w="1547949">
                  <a:extLst>
                    <a:ext uri="{9D8B030D-6E8A-4147-A177-3AD203B41FA5}">
                      <a16:colId xmlns:a16="http://schemas.microsoft.com/office/drawing/2014/main" val="1772004293"/>
                    </a:ext>
                  </a:extLst>
                </a:gridCol>
                <a:gridCol w="1335731">
                  <a:extLst>
                    <a:ext uri="{9D8B030D-6E8A-4147-A177-3AD203B41FA5}">
                      <a16:colId xmlns:a16="http://schemas.microsoft.com/office/drawing/2014/main" val="3697368802"/>
                    </a:ext>
                  </a:extLst>
                </a:gridCol>
                <a:gridCol w="1498015">
                  <a:extLst>
                    <a:ext uri="{9D8B030D-6E8A-4147-A177-3AD203B41FA5}">
                      <a16:colId xmlns:a16="http://schemas.microsoft.com/office/drawing/2014/main" val="3742875853"/>
                    </a:ext>
                  </a:extLst>
                </a:gridCol>
                <a:gridCol w="1597883">
                  <a:extLst>
                    <a:ext uri="{9D8B030D-6E8A-4147-A177-3AD203B41FA5}">
                      <a16:colId xmlns:a16="http://schemas.microsoft.com/office/drawing/2014/main" val="2684453967"/>
                    </a:ext>
                  </a:extLst>
                </a:gridCol>
                <a:gridCol w="2034805">
                  <a:extLst>
                    <a:ext uri="{9D8B030D-6E8A-4147-A177-3AD203B41FA5}">
                      <a16:colId xmlns:a16="http://schemas.microsoft.com/office/drawing/2014/main" val="2180121188"/>
                    </a:ext>
                  </a:extLst>
                </a:gridCol>
                <a:gridCol w="1847552">
                  <a:extLst>
                    <a:ext uri="{9D8B030D-6E8A-4147-A177-3AD203B41FA5}">
                      <a16:colId xmlns:a16="http://schemas.microsoft.com/office/drawing/2014/main" val="4123534440"/>
                    </a:ext>
                  </a:extLst>
                </a:gridCol>
              </a:tblGrid>
              <a:tr h="302227">
                <a:tc gridSpan="6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Calibri Light" panose="020F0302020204030204" pitchFamily="34" charset="0"/>
                        </a:rPr>
                        <a:t>Volumen en U. 46 kg. - Para exportación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604667"/>
                  </a:ext>
                </a:extLst>
              </a:tr>
              <a:tr h="72534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Calibri Light" panose="020F0302020204030204" pitchFamily="34" charset="0"/>
                        </a:rPr>
                        <a:t>Cosecha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Calibri Light" panose="020F0302020204030204" pitchFamily="34" charset="0"/>
                        </a:rPr>
                        <a:t>Ventas TOTALES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Calibri Light" panose="020F0302020204030204" pitchFamily="34" charset="0"/>
                        </a:rPr>
                        <a:t>Ventas en Consignación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Calibri Light" panose="020F0302020204030204" pitchFamily="34" charset="0"/>
                        </a:rPr>
                        <a:t>Ventas con Precio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100" b="1" i="0" u="none" strike="noStrike">
                          <a:effectLst/>
                          <a:latin typeface="Calibri Light" panose="020F0302020204030204" pitchFamily="34" charset="0"/>
                        </a:rPr>
                        <a:t>Precio Rieles Promedio $/Ud.46 kg.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Calibri Light" panose="020F0302020204030204" pitchFamily="34" charset="0"/>
                        </a:rPr>
                        <a:t>Variación  % precio 1/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2926259"/>
                  </a:ext>
                </a:extLst>
              </a:tr>
              <a:tr h="1934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2876623"/>
                  </a:ext>
                </a:extLst>
              </a:tr>
              <a:tr h="33849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600" b="1" i="0" u="none" strike="noStrike">
                          <a:effectLst/>
                          <a:latin typeface="Calibri Light" panose="020F0302020204030204" pitchFamily="34" charset="0"/>
                        </a:rPr>
                        <a:t>2027-2028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600" b="0" i="0" u="none" strike="noStrike">
                          <a:effectLst/>
                          <a:latin typeface="Calibri Light" panose="020F0302020204030204" pitchFamily="34" charset="0"/>
                        </a:rPr>
                        <a:t>  20,805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6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  5,062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6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  15,743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6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  291.70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600" b="0" i="0" u="none" strike="noStrike">
                          <a:effectLst/>
                          <a:latin typeface="Calibri Light" panose="020F0302020204030204" pitchFamily="34" charset="0"/>
                        </a:rPr>
                        <a:t>0.00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22576056"/>
                  </a:ext>
                </a:extLst>
              </a:tr>
              <a:tr h="212767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100" b="1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100" b="1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0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0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0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s-CR" sz="10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1482923"/>
                  </a:ext>
                </a:extLst>
              </a:tr>
              <a:tr h="23211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0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0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0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0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0216188"/>
                  </a:ext>
                </a:extLst>
              </a:tr>
              <a:tr h="205514">
                <a:tc grid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1/ Variación porcentual en el precio: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7894291"/>
                  </a:ext>
                </a:extLst>
              </a:tr>
              <a:tr h="20551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 dirty="0">
                          <a:effectLst/>
                          <a:latin typeface="Calibri Light" panose="020F0302020204030204" pitchFamily="34" charset="0"/>
                        </a:rPr>
                        <a:t> con respecto 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0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10/8/2026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Cosecha 2026-2027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 dirty="0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45992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13702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14447</TotalTime>
  <Words>1366</Words>
  <Application>Microsoft Office PowerPoint</Application>
  <PresentationFormat>Panorámica</PresentationFormat>
  <Paragraphs>534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8</vt:i4>
      </vt:variant>
    </vt:vector>
  </HeadingPairs>
  <TitlesOfParts>
    <vt:vector size="15" baseType="lpstr">
      <vt:lpstr>Aptos</vt:lpstr>
      <vt:lpstr>Arial</vt:lpstr>
      <vt:lpstr>Calibri</vt:lpstr>
      <vt:lpstr>Calibri Light</vt:lpstr>
      <vt:lpstr>Slenco Black</vt:lpstr>
      <vt:lpstr>Tema de Office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aquiros</dc:creator>
  <cp:lastModifiedBy>Juan Carlos Castillo Molina</cp:lastModifiedBy>
  <cp:revision>26</cp:revision>
  <dcterms:created xsi:type="dcterms:W3CDTF">2023-12-07T15:07:55Z</dcterms:created>
  <dcterms:modified xsi:type="dcterms:W3CDTF">2026-08-18T18:45:44Z</dcterms:modified>
</cp:coreProperties>
</file>